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</p:sldMasterIdLst>
  <p:notesMasterIdLst>
    <p:notesMasterId r:id="rId45"/>
  </p:notesMasterIdLst>
  <p:sldIdLst>
    <p:sldId id="441" r:id="rId3"/>
    <p:sldId id="478" r:id="rId4"/>
    <p:sldId id="479" r:id="rId5"/>
    <p:sldId id="481" r:id="rId6"/>
    <p:sldId id="298" r:id="rId7"/>
    <p:sldId id="302" r:id="rId8"/>
    <p:sldId id="267" r:id="rId9"/>
    <p:sldId id="304" r:id="rId10"/>
    <p:sldId id="406" r:id="rId11"/>
    <p:sldId id="284" r:id="rId12"/>
    <p:sldId id="424" r:id="rId13"/>
    <p:sldId id="324" r:id="rId14"/>
    <p:sldId id="392" r:id="rId15"/>
    <p:sldId id="393" r:id="rId16"/>
    <p:sldId id="484" r:id="rId17"/>
    <p:sldId id="482" r:id="rId18"/>
    <p:sldId id="485" r:id="rId19"/>
    <p:sldId id="271" r:id="rId20"/>
    <p:sldId id="308" r:id="rId21"/>
    <p:sldId id="309" r:id="rId22"/>
    <p:sldId id="310" r:id="rId23"/>
    <p:sldId id="395" r:id="rId24"/>
    <p:sldId id="401" r:id="rId25"/>
    <p:sldId id="397" r:id="rId26"/>
    <p:sldId id="398" r:id="rId27"/>
    <p:sldId id="288" r:id="rId28"/>
    <p:sldId id="408" r:id="rId29"/>
    <p:sldId id="486" r:id="rId30"/>
    <p:sldId id="289" r:id="rId31"/>
    <p:sldId id="291" r:id="rId32"/>
    <p:sldId id="426" r:id="rId33"/>
    <p:sldId id="286" r:id="rId34"/>
    <p:sldId id="428" r:id="rId35"/>
    <p:sldId id="430" r:id="rId36"/>
    <p:sldId id="316" r:id="rId37"/>
    <p:sldId id="315" r:id="rId38"/>
    <p:sldId id="431" r:id="rId39"/>
    <p:sldId id="321" r:id="rId40"/>
    <p:sldId id="322" r:id="rId41"/>
    <p:sldId id="295" r:id="rId42"/>
    <p:sldId id="296" r:id="rId43"/>
    <p:sldId id="32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9C976-A003-4A88-9C0A-41845382A9F2}" v="7" dt="2026-04-17T10:54:11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Sabeeh AL-Mayah" userId="85e97d476e4d4470" providerId="LiveId" clId="{1031F39B-6E0D-4137-AB17-7D5D585083E3}"/>
    <pc:docChg chg="custSel modSld">
      <pc:chgData name="Dr.Sabeeh AL-Mayah" userId="85e97d476e4d4470" providerId="LiveId" clId="{1031F39B-6E0D-4137-AB17-7D5D585083E3}" dt="2026-04-17T10:54:48.658" v="8" actId="33524"/>
      <pc:docMkLst>
        <pc:docMk/>
      </pc:docMkLst>
      <pc:sldChg chg="modSp">
        <pc:chgData name="Dr.Sabeeh AL-Mayah" userId="85e97d476e4d4470" providerId="LiveId" clId="{1031F39B-6E0D-4137-AB17-7D5D585083E3}" dt="2026-04-17T10:54:11.519" v="7" actId="5793"/>
        <pc:sldMkLst>
          <pc:docMk/>
          <pc:sldMk cId="728417709" sldId="406"/>
        </pc:sldMkLst>
        <pc:spChg chg="mod">
          <ac:chgData name="Dr.Sabeeh AL-Mayah" userId="85e97d476e4d4470" providerId="LiveId" clId="{1031F39B-6E0D-4137-AB17-7D5D585083E3}" dt="2026-04-17T10:54:11.519" v="7" actId="5793"/>
          <ac:spMkLst>
            <pc:docMk/>
            <pc:sldMk cId="728417709" sldId="406"/>
            <ac:spMk id="456707" creationId="{00000000-0000-0000-0000-000000000000}"/>
          </ac:spMkLst>
        </pc:spChg>
      </pc:sldChg>
      <pc:sldChg chg="modSp mod">
        <pc:chgData name="Dr.Sabeeh AL-Mayah" userId="85e97d476e4d4470" providerId="LiveId" clId="{1031F39B-6E0D-4137-AB17-7D5D585083E3}" dt="2026-04-17T10:54:48.658" v="8" actId="33524"/>
        <pc:sldMkLst>
          <pc:docMk/>
          <pc:sldMk cId="863058694" sldId="424"/>
        </pc:sldMkLst>
        <pc:spChg chg="mod">
          <ac:chgData name="Dr.Sabeeh AL-Mayah" userId="85e97d476e4d4470" providerId="LiveId" clId="{1031F39B-6E0D-4137-AB17-7D5D585083E3}" dt="2026-04-17T10:54:48.658" v="8" actId="33524"/>
          <ac:spMkLst>
            <pc:docMk/>
            <pc:sldMk cId="863058694" sldId="424"/>
            <ac:spMk id="10243" creationId="{D5040C2E-ECBF-45D2-99AE-688D55CFCEE5}"/>
          </ac:spMkLst>
        </pc:spChg>
      </pc:sldChg>
      <pc:sldChg chg="modSp mod">
        <pc:chgData name="Dr.Sabeeh AL-Mayah" userId="85e97d476e4d4470" providerId="LiveId" clId="{1031F39B-6E0D-4137-AB17-7D5D585083E3}" dt="2026-04-17T10:51:40.628" v="1" actId="20577"/>
        <pc:sldMkLst>
          <pc:docMk/>
          <pc:sldMk cId="791690169" sldId="441"/>
        </pc:sldMkLst>
        <pc:spChg chg="mod">
          <ac:chgData name="Dr.Sabeeh AL-Mayah" userId="85e97d476e4d4470" providerId="LiveId" clId="{1031F39B-6E0D-4137-AB17-7D5D585083E3}" dt="2026-04-17T10:51:40.628" v="1" actId="20577"/>
          <ac:spMkLst>
            <pc:docMk/>
            <pc:sldMk cId="791690169" sldId="441"/>
            <ac:spMk id="4099" creationId="{6F142428-4631-8BA0-AD16-4178D5F6706A}"/>
          </ac:spMkLst>
        </pc:spChg>
      </pc:sldChg>
      <pc:sldChg chg="modSp">
        <pc:chgData name="Dr.Sabeeh AL-Mayah" userId="85e97d476e4d4470" providerId="LiveId" clId="{1031F39B-6E0D-4137-AB17-7D5D585083E3}" dt="2026-04-17T10:52:26.144" v="2" actId="5793"/>
        <pc:sldMkLst>
          <pc:docMk/>
          <pc:sldMk cId="602645070" sldId="478"/>
        </pc:sldMkLst>
        <pc:spChg chg="mod">
          <ac:chgData name="Dr.Sabeeh AL-Mayah" userId="85e97d476e4d4470" providerId="LiveId" clId="{1031F39B-6E0D-4137-AB17-7D5D585083E3}" dt="2026-04-17T10:52:26.144" v="2" actId="5793"/>
          <ac:spMkLst>
            <pc:docMk/>
            <pc:sldMk cId="602645070" sldId="478"/>
            <ac:spMk id="2222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3ED801-543A-4635-872F-FB1ABEAB811E}" type="datetimeFigureOut">
              <a:rPr lang="ar-IQ" smtClean="0"/>
              <a:t>01/11/1447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CF48CE-A28A-405A-A432-E696781FFD2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029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92C3F437-E163-42EE-8DE1-60E79C9110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1A257B2-C04E-4223-B357-AFDDE31A53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E175B578-FDFA-4C90-B546-5F6DB4032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C56A779-09E2-413D-9131-4330899F1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2E0C3F6-B7AB-4365-BC94-5CC2B6424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057393E-32FB-4793-9A37-8885A73E1B8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06BEE2B-3363-4061-8327-4E857103B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953C02D-BD0F-4E6B-9573-BFB09F589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613CEECA-2C2B-4D01-90A8-80718B7F69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45F5FA6D-07CF-41CB-B2BB-ADD648BA5C4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5597225A-6FF9-48B2-845D-8ECEA53E1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0C9F2CD9-256B-42CD-990F-FF5AD851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F74DAB0-B4C3-4380-8C34-E7C51F713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266378-8F34-4777-8AF9-2FC3B3FF3E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E799A03-C964-4B02-AD26-3F33B410D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6221B3E-04BD-435B-A21C-EDC06EAA7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76177-1710-7E29-F3ED-DCA89E969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8A6DA56A-4674-BE0B-5F5B-AE990CCBB86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5F5FA6D-07CF-41CB-B2BB-ADD648BA5C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0CD190B1-8D9E-A007-56D0-9A1D0382D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953E48C7-F991-F966-95C5-47919BB74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82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828C7548-DF6E-45C5-A368-DAFD8FB3C1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5B359EAD-6FC0-4F36-9178-C9D0DD19839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9FDFC41B-D578-4584-BC18-CC682D970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01E7AF8-BDCF-4FEE-8364-35655BC66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id="{546BFCE9-5DF9-417D-A2B2-9B53474AA5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C1E96B16-8961-4049-B6EE-984E2485A18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F401EB60-EE65-4032-8D2E-D0D7DF0B6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D78E1B87-983E-4375-9F34-A3073A385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404D9C20-E193-4327-BCCF-84C77A08EF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AFEB23AE-4490-4444-909A-1FC35EFE0AD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19E00ACC-B974-4AA7-B002-36A11855B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5A0FD382-0F7F-4E06-B221-478B7C78B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D6972E68-B9E1-413C-A421-5A4238C04F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C58622C6-5119-4431-9CD9-BE5BA140262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5E79753C-30A3-4BE1-97E5-0C7066BA1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1E549D8F-0351-411B-AE28-0DCA78712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46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E014BEF-54ED-4BDF-9D71-DDC09453E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61E9C-FEB3-48B2-B180-26C73E41E5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B034A63-FAC2-42E7-B50F-8B1393522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97A9C25-96A6-4FCB-9035-461BBCEC8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59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9A5EB-386F-4FF6-8161-25D244453A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16.13</a:t>
            </a:r>
          </a:p>
        </p:txBody>
      </p:sp>
    </p:spTree>
    <p:extLst>
      <p:ext uri="{BB962C8B-B14F-4D97-AF65-F5344CB8AC3E}">
        <p14:creationId xmlns:p14="http://schemas.microsoft.com/office/powerpoint/2010/main" val="262268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F9A17C7C-7445-4F36-B5F7-8DB3D4E91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37DF767-7765-49FE-9A98-F3B6531799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5A8276D7-1B9A-4731-950D-BEE210E7F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0FBFE24A-5830-43F6-8C25-6ECFB8F4B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2EE2685-1506-459A-890D-D9B41D754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6AAE62-3CC1-4684-983F-D3C5DD6132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68B3153-9A31-4F6A-9B61-C87729379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A184172-D1F4-42A6-96A2-F79ECA1E8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2A7B671-1CED-4E28-ABE0-5CD46F53A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268A5-2702-48A9-BDF0-1CFD3D91FF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8317BDD-9A35-4FEF-A78C-78E4FD6AD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61A4BD9-87D4-423B-953E-B1BE4A677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665-263F-4633-A3CF-675EF43BD5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16.18</a:t>
            </a:r>
          </a:p>
        </p:txBody>
      </p:sp>
    </p:spTree>
    <p:extLst>
      <p:ext uri="{BB962C8B-B14F-4D97-AF65-F5344CB8AC3E}">
        <p14:creationId xmlns:p14="http://schemas.microsoft.com/office/powerpoint/2010/main" val="41148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32002-8BDE-487D-B976-219DFE8DB73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16.31b</a:t>
            </a:r>
          </a:p>
        </p:txBody>
      </p:sp>
    </p:spTree>
    <p:extLst>
      <p:ext uri="{BB962C8B-B14F-4D97-AF65-F5344CB8AC3E}">
        <p14:creationId xmlns:p14="http://schemas.microsoft.com/office/powerpoint/2010/main" val="4097651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BCD8F-6B69-4B13-ADA9-FC32BD0E0757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16.35a</a:t>
            </a:r>
          </a:p>
        </p:txBody>
      </p:sp>
    </p:spTree>
    <p:extLst>
      <p:ext uri="{BB962C8B-B14F-4D97-AF65-F5344CB8AC3E}">
        <p14:creationId xmlns:p14="http://schemas.microsoft.com/office/powerpoint/2010/main" val="431983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4FADE-BE21-42A9-A649-8B8F01FD0CA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16.5b</a:t>
            </a:r>
          </a:p>
        </p:txBody>
      </p:sp>
    </p:spTree>
    <p:extLst>
      <p:ext uri="{BB962C8B-B14F-4D97-AF65-F5344CB8AC3E}">
        <p14:creationId xmlns:p14="http://schemas.microsoft.com/office/powerpoint/2010/main" val="3088752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>
            <a:extLst>
              <a:ext uri="{FF2B5EF4-FFF2-40B4-BE49-F238E27FC236}">
                <a16:creationId xmlns:a16="http://schemas.microsoft.com/office/drawing/2014/main" id="{19FD79F3-BA98-43EA-ABEB-D5A25D1C70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13F4B68-2122-4F6C-9720-A91FE8902C2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2707" name="Rectangle 1">
            <a:extLst>
              <a:ext uri="{FF2B5EF4-FFF2-40B4-BE49-F238E27FC236}">
                <a16:creationId xmlns:a16="http://schemas.microsoft.com/office/drawing/2014/main" id="{76C8235E-A4B7-4081-AF90-606F61684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6B3031E4-FBFE-4DCB-A45A-9092625AC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89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9133566F-C959-48B9-94F6-11EB0BF7A4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1EF4683A-B9FB-4BB1-86CD-10BC3647E94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AC1609A1-A4EF-47C8-886C-8F78B982D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4BF71339-CB8B-4EC1-8AC2-600D83763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>
            <a:extLst>
              <a:ext uri="{FF2B5EF4-FFF2-40B4-BE49-F238E27FC236}">
                <a16:creationId xmlns:a16="http://schemas.microsoft.com/office/drawing/2014/main" id="{3F2D41D2-4C94-44BB-8BE2-D9AFA11550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C5376305-D7D8-416B-B6EB-A2FDFDCA86A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>
            <a:extLst>
              <a:ext uri="{FF2B5EF4-FFF2-40B4-BE49-F238E27FC236}">
                <a16:creationId xmlns:a16="http://schemas.microsoft.com/office/drawing/2014/main" id="{F4399BA7-5E55-4B71-97B1-4D0097E8A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0F5CEF77-7403-4025-BE6F-B1D98F76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5A5D6801-EF47-4C68-B895-BEEB31079B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B200400E-3DF7-44EF-8051-6C00E8E4B21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934D3B47-3616-4994-97C6-3C75CA061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D1B9E289-9860-4F9B-BE92-D6A1B7F01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8309383F-2A96-43AA-8B8A-A1A9CA10A5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DDDE4467-41CC-454C-8A99-CA66A11F56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48D52812-04AA-4CDB-B183-EECACC6D2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77C37234-F8BA-4A68-A6AA-3D6CEB2BB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AC97D-8B56-4C97-9A25-F684261657A3}" type="slidenum">
              <a:rPr lang="en-US" altLang="en-US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16.40</a:t>
            </a:r>
          </a:p>
        </p:txBody>
      </p:sp>
    </p:spTree>
    <p:extLst>
      <p:ext uri="{BB962C8B-B14F-4D97-AF65-F5344CB8AC3E}">
        <p14:creationId xmlns:p14="http://schemas.microsoft.com/office/powerpoint/2010/main" val="169352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C6785E8F-6806-4C0C-934C-08478926DC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28D4FF14-FC08-4793-BD13-4009FDDF622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6A36F199-0293-4E62-BA2C-628CC7B10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9215269D-43F1-4650-B614-4B568A19E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FBE738E4-BF5B-4C79-84E7-EBF9C172A5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04BCF2F2-85BC-4FCF-AF8C-20067C03564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2F77CB77-4248-4AA9-B9B7-A6C87088B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30A3CDAC-68FB-409E-BB80-8CF60EDED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9DCD-394F-46E3-AF4B-6326C7629AD9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Fig. 16.7</a:t>
            </a:r>
          </a:p>
        </p:txBody>
      </p:sp>
    </p:spTree>
    <p:extLst>
      <p:ext uri="{BB962C8B-B14F-4D97-AF65-F5344CB8AC3E}">
        <p14:creationId xmlns:p14="http://schemas.microsoft.com/office/powerpoint/2010/main" val="410466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>
            <a:extLst>
              <a:ext uri="{FF2B5EF4-FFF2-40B4-BE49-F238E27FC236}">
                <a16:creationId xmlns:a16="http://schemas.microsoft.com/office/drawing/2014/main" id="{97E12EF6-3A33-4CF4-BAC9-DDBC034A06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02105796-9E74-4932-809F-A9E7C0233DA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A8601861-12CC-41B7-B895-16C639D5F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D29A6236-3167-4EE7-93CF-70016C772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44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>
            <a:extLst>
              <a:ext uri="{FF2B5EF4-FFF2-40B4-BE49-F238E27FC236}">
                <a16:creationId xmlns:a16="http://schemas.microsoft.com/office/drawing/2014/main" id="{A194564A-0350-48F2-A129-616CD1F769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13F46663-E8A1-473F-9011-EAD582E4C31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B74C03CE-213D-4DD5-B858-687D9C4A6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30654C52-75A7-4192-9572-A225E5BB4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2E0618C-DCDE-44BE-946C-1747788DD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CC00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BFD528-7E65-481E-A675-3D48E7C125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B8521FD-E253-4983-8CB3-C637186DE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ar-IQ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142646F-166E-455A-9510-1AC2A9DE0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2444935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09600" y="1935162"/>
            <a:ext cx="10972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1538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556000" y="6356350"/>
            <a:ext cx="447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566400" y="6356350"/>
            <a:ext cx="101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04236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425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31"/>
            </a:lvl1pPr>
            <a:lvl2pPr>
              <a:defRPr sz="2177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31"/>
            </a:lvl1pPr>
            <a:lvl2pPr>
              <a:defRPr sz="2177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>
            <a:extLst>
              <a:ext uri="{FF2B5EF4-FFF2-40B4-BE49-F238E27FC236}">
                <a16:creationId xmlns:a16="http://schemas.microsoft.com/office/drawing/2014/main" id="{E2FEDF3F-051D-4EA9-AFAE-83C75997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071ABC28-5E3E-4011-81B3-2E59C8EB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E4109D-EAE2-42EA-BFA4-647459EC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6E98-7427-4D0A-9ACB-9ADE6BA2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11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3A2C0-76D0-4F8F-B0A5-D75CC18C4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64DD9A-2088-42E5-BA37-417B60B58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B60179-7122-4E43-9FCD-9554DF6A0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DCEE-47D4-440D-9DE9-97E93DB33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53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3D64C-1F05-45FA-87BF-19F454BDC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E2D9A5-891B-4B42-B869-5317AAD6A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FAA9B6-2762-405E-8B01-B7720AAA7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CFCE2-570F-49A3-ACA0-CC435D273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11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0DA57-5F95-4876-996F-71CF75769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4D88C-FA64-497D-81B6-1BCB19D8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8AB62-0E26-4BB1-8C58-C8790F381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92FA-0B8F-4065-8099-114686B2B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2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539DF-8ED3-4807-B5E1-70FC53C7D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57FF0-87D5-4401-8604-6377A0B0A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18A85-E215-4481-99D3-DD9C6679E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2C1F-0149-4762-9B58-D7F777A50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0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948C4B-E360-4753-BDEA-AEBC4FFD1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038BA-8F4C-4382-A969-DD8C9C682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E1D832-B1B1-4707-811A-050D701F2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95B7-E448-4817-920B-E385CA437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291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85CA36-2077-4D3B-93BB-A3A82B516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168970-08A9-4477-866A-EF796D9A9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39354A-103B-46BA-B787-5D95895E0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7929-24A1-4A00-8B18-056313341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1700205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2C60A5-2DBC-49A0-BE13-30B68CF08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EE5B16-370C-4608-AE84-9A360F64D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5A76DA-A262-4746-A7FF-EE0C9E4A6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05625-2474-4EE7-9A74-0096A7AA5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75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9EE79-5DA0-4692-A2F2-C85E060AB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F9D48-E1DB-43D1-8F6B-A6EA9CE2E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A89B8-D485-433A-9FB2-EC4628224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172A-99F5-4BFE-B0C5-059D92546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297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D06B7-8BC1-449B-B280-C0019B797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0A5D4-B195-41D1-B2ED-E83C71A86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75F876-FE72-4FD8-96A3-688DEEF2F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81F3-4244-48EF-8B4D-BA8426D5C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023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6F32C4-2FE6-4463-A03C-3244FEA2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84A36-BA94-473A-B00E-E9393740A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4E86E2-F201-4444-B5C6-2E0A461F2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D25C7-64D0-48E5-BCAA-E4D670D87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90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8DF913-DB9D-44F2-B502-435E0C12F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D217E-1EFB-4605-A188-442C88A35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50E78-89A4-47FE-B53E-60024F06A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2EFB-364D-47AE-B733-ADFB1C911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59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CC6B3A-9D3E-4CAA-98DA-B553160C0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E81C8C-A4D9-45CA-B0B2-3A6558327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E5769A-ECB1-4D6F-910C-54A1F8B6A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469B-4F95-4B49-88B6-9AC5C6247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2332514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8332265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35799723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9373680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5579293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419808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7034435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60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8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DF61D2-38AD-4E42-BD1A-B74768391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716225-8F5B-4CF7-991B-EE23397F2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08AF0D-CDFB-4AD7-BBB1-27A3FFFAB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F15F45-F40F-45CF-ACC2-814A1AD4E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E5016A-4698-4A9D-AFC0-774C4E748C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4267CA4-04D9-4278-8ACD-CE8F65981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3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>
            <a:extLst>
              <a:ext uri="{FF2B5EF4-FFF2-40B4-BE49-F238E27FC236}">
                <a16:creationId xmlns:a16="http://schemas.microsoft.com/office/drawing/2014/main" id="{6F142428-4631-8BA0-AD16-4178D5F6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17" y="521654"/>
            <a:ext cx="10210800" cy="14793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ctr" defTabSz="1928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BASRAH UNIVERSITY           </a:t>
            </a:r>
          </a:p>
          <a:p>
            <a:pPr marL="0" marR="0" lvl="0" indent="0" algn="ctr" defTabSz="1928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Faculty of Education for Pure Sciences    </a:t>
            </a:r>
          </a:p>
          <a:p>
            <a:pPr marL="0" marR="0" lvl="0" indent="0" algn="ctr" defTabSz="1928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Biology Department          </a:t>
            </a:r>
          </a:p>
          <a:p>
            <a:pPr marL="0" marR="0" lvl="0" indent="0" algn="ctr" defTabSz="1928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2025- 2026  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       </a:t>
            </a:r>
          </a:p>
          <a:p>
            <a:pPr marL="0" marR="0" lvl="0" indent="0" algn="l" defTabSz="1928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101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cs typeface="Calibri" panose="020F0502020204030204" pitchFamily="34" charset="0"/>
              </a:rPr>
              <a:t>                                             </a:t>
            </a:r>
          </a:p>
        </p:txBody>
      </p:sp>
      <p:pic>
        <p:nvPicPr>
          <p:cNvPr id="7171" name="Picture 1" descr="شعار">
            <a:extLst>
              <a:ext uri="{FF2B5EF4-FFF2-40B4-BE49-F238E27FC236}">
                <a16:creationId xmlns:a16="http://schemas.microsoft.com/office/drawing/2014/main" id="{C272B669-4EDB-7BDF-C0E3-C8004D6384A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19" y="765081"/>
            <a:ext cx="979275" cy="8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5127F46C-D790-E48E-5FCC-72252EEB2CB9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716" y="826632"/>
            <a:ext cx="917601" cy="8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BA07B-666A-B89D-F7A2-0F32823622AC}"/>
              </a:ext>
            </a:extLst>
          </p:cNvPr>
          <p:cNvSpPr txBox="1"/>
          <p:nvPr/>
        </p:nvSpPr>
        <p:spPr>
          <a:xfrm>
            <a:off x="2895917" y="5585921"/>
            <a:ext cx="5904656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92881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Presented By: Prof. Dr. Sabeeh H. AL-Mayah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4A6C45-84E9-A79F-EA65-8F29EC3BCD28}"/>
              </a:ext>
            </a:extLst>
          </p:cNvPr>
          <p:cNvSpPr txBox="1"/>
          <p:nvPr/>
        </p:nvSpPr>
        <p:spPr>
          <a:xfrm>
            <a:off x="2895917" y="1855500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Garamond" pitchFamily="18" charset="0"/>
              </a:rPr>
              <a:t>Phylum Mollusca</a:t>
            </a:r>
            <a:endParaRPr lang="ar-IQ" sz="6600" dirty="0"/>
          </a:p>
        </p:txBody>
      </p:sp>
      <p:pic>
        <p:nvPicPr>
          <p:cNvPr id="7" name="Picture 10" descr="mollusk_diversity_c_ph_435">
            <a:extLst>
              <a:ext uri="{FF2B5EF4-FFF2-40B4-BE49-F238E27FC236}">
                <a16:creationId xmlns:a16="http://schemas.microsoft.com/office/drawing/2014/main" id="{6F199999-4B06-5392-8F92-897A53C0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3579" y="2979538"/>
            <a:ext cx="9432757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690169"/>
      </p:ext>
    </p:extLst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 descr="1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823" y="26046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04189" y="5143688"/>
            <a:ext cx="7983621" cy="1143000"/>
          </a:xfrm>
        </p:spPr>
        <p:txBody>
          <a:bodyPr/>
          <a:lstStyle/>
          <a:p>
            <a:r>
              <a:rPr lang="en-CA" dirty="0"/>
              <a:t>Gastropod Veliger Larva</a:t>
            </a:r>
          </a:p>
        </p:txBody>
      </p:sp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8382000" y="2590801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Velia</a:t>
            </a:r>
          </a:p>
        </p:txBody>
      </p:sp>
      <p:sp>
        <p:nvSpPr>
          <p:cNvPr id="404483" name="Line 3"/>
          <p:cNvSpPr>
            <a:spLocks noChangeShapeType="1"/>
          </p:cNvSpPr>
          <p:nvPr/>
        </p:nvSpPr>
        <p:spPr bwMode="auto">
          <a:xfrm flipH="1" flipV="1">
            <a:off x="7620000" y="2438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 flipH="1">
            <a:off x="5867400" y="30480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3108325" y="20939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Mouth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4343400" y="23622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7908925" y="52181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Shell</a:t>
            </a:r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>
            <a:off x="6781800" y="5486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3184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6CE2CDA-3E07-4581-AD52-9830A3DF7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481" y="502922"/>
            <a:ext cx="8033760" cy="765839"/>
          </a:xfrm>
        </p:spPr>
        <p:txBody>
          <a:bodyPr spcFirstLastPara="1" vert="horz" wrap="square" lIns="100794" tIns="32802" rIns="100794" bIns="50397" anchor="b" anchorCtr="0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Ecology of Phylum Mollusca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5040C2E-ECBF-45D2-99AE-688D55CFC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0481" y="1604522"/>
            <a:ext cx="8291983" cy="4344759"/>
          </a:xfrm>
        </p:spPr>
        <p:txBody>
          <a:bodyPr spcFirstLastPara="1" vert="horz" wrap="square" lIns="201589" tIns="22401" rIns="100794" bIns="50397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40" dirty="0"/>
              <a:t>Molluscs live in a </a:t>
            </a:r>
            <a:r>
              <a:rPr lang="en-US" sz="2540" u="sng" dirty="0"/>
              <a:t>wide variety of habitats</a:t>
            </a:r>
            <a:r>
              <a:rPr lang="en-US" sz="2540" dirty="0"/>
              <a:t> from tropical regions, to polar regions, at altitudes of 7000 meters.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40" dirty="0"/>
              <a:t>Basically, </a:t>
            </a:r>
            <a:r>
              <a:rPr lang="en-US" sz="2540" u="sng" dirty="0"/>
              <a:t>every water habitat </a:t>
            </a:r>
            <a:r>
              <a:rPr lang="en-US" sz="2540" dirty="0"/>
              <a:t>from the </a:t>
            </a:r>
            <a:r>
              <a:rPr lang="en-US" sz="2540" u="sng" dirty="0"/>
              <a:t>high mountain lakes</a:t>
            </a:r>
            <a:r>
              <a:rPr lang="en-US" sz="2540" dirty="0"/>
              <a:t> to the </a:t>
            </a:r>
            <a:r>
              <a:rPr lang="en-US" sz="2540" u="sng" dirty="0"/>
              <a:t>bottom of the ocean.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40" dirty="0"/>
              <a:t>The </a:t>
            </a:r>
            <a:r>
              <a:rPr lang="en-US" sz="2540" u="sng" dirty="0"/>
              <a:t>ecological niches</a:t>
            </a:r>
            <a:r>
              <a:rPr lang="en-US" sz="2540" dirty="0"/>
              <a:t> found in molluscs include </a:t>
            </a:r>
            <a:r>
              <a:rPr lang="en-US" sz="2540" u="sng" dirty="0"/>
              <a:t>bottom feeders, herbivorous grazers, predaceous carnivores, and filter feeders.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40" dirty="0"/>
              <a:t>A variety of molluscs are </a:t>
            </a:r>
            <a:r>
              <a:rPr lang="en-US" sz="2540" u="sng" dirty="0"/>
              <a:t>used as food by humans</a:t>
            </a:r>
            <a:r>
              <a:rPr lang="en-US" sz="2540" dirty="0"/>
              <a:t> and </a:t>
            </a:r>
            <a:r>
              <a:rPr lang="en-US" sz="2540" u="sng" dirty="0"/>
              <a:t>cultivated for their pearls</a:t>
            </a:r>
            <a:r>
              <a:rPr lang="en-US" sz="2540" dirty="0"/>
              <a:t>.  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40" dirty="0"/>
              <a:t>Some </a:t>
            </a:r>
            <a:r>
              <a:rPr lang="en-US" sz="2540" u="sng" dirty="0"/>
              <a:t>can be very destructive</a:t>
            </a:r>
            <a:r>
              <a:rPr lang="en-US" sz="2540" dirty="0"/>
              <a:t> and destroy wooden ships (like shipworms).</a:t>
            </a:r>
          </a:p>
        </p:txBody>
      </p:sp>
    </p:spTree>
    <p:extLst>
      <p:ext uri="{BB962C8B-B14F-4D97-AF65-F5344CB8AC3E}">
        <p14:creationId xmlns:p14="http://schemas.microsoft.com/office/powerpoint/2010/main" val="863058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EF314696-BD57-4606-AB4E-3A7EA084B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481" y="502922"/>
            <a:ext cx="8033760" cy="549815"/>
          </a:xfrm>
        </p:spPr>
        <p:txBody>
          <a:bodyPr vert="horz" lIns="100794" tIns="32802" rIns="100794" bIns="50397" anchor="b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Molluscs Taxonomy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7CCFCC1-56FD-45A5-AEFC-FA31046FE5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0481" y="1604521"/>
            <a:ext cx="8291983" cy="4443840"/>
          </a:xfrm>
        </p:spPr>
        <p:txBody>
          <a:bodyPr>
            <a:normAutofit/>
          </a:bodyPr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Monoplacophora-single shelled molluscs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Polyplacophora-chitons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Scaphopods-tusk shells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Gastropods-snails, slugs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Bivalves-clams, oysters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  <a:defRPr/>
            </a:pPr>
            <a:r>
              <a:rPr lang="en-US" sz="2903" dirty="0"/>
              <a:t>Cephalopods-octopus, squid, nautilus, cuttlefish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A3F33E42-96B4-4AD6-B923-909DF17D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11" y="1100070"/>
            <a:ext cx="2286000" cy="1339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>
            <a:extLst>
              <a:ext uri="{FF2B5EF4-FFF2-40B4-BE49-F238E27FC236}">
                <a16:creationId xmlns:a16="http://schemas.microsoft.com/office/drawing/2014/main" id="{FC5895F9-8BEE-421B-A3CD-19BB314BE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81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A7A0E9F9-BE31-4B8E-9FF0-BB6DA56A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73" y="436984"/>
            <a:ext cx="27638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66FFC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Polyplacophora</a:t>
            </a:r>
          </a:p>
        </p:txBody>
      </p:sp>
      <p:pic>
        <p:nvPicPr>
          <p:cNvPr id="6149" name="Picture 6">
            <a:extLst>
              <a:ext uri="{FF2B5EF4-FFF2-40B4-BE49-F238E27FC236}">
                <a16:creationId xmlns:a16="http://schemas.microsoft.com/office/drawing/2014/main" id="{E982F3D7-6427-442B-B9FA-F1996532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89" y="1035371"/>
            <a:ext cx="3556000" cy="1722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7">
            <a:extLst>
              <a:ext uri="{FF2B5EF4-FFF2-40B4-BE49-F238E27FC236}">
                <a16:creationId xmlns:a16="http://schemas.microsoft.com/office/drawing/2014/main" id="{025CE6F2-1461-4484-9A44-866BDEDCB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43" y="452265"/>
            <a:ext cx="2246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Cephalopoda</a:t>
            </a:r>
            <a:endParaRPr lang="en-US" alt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8801B107-EE1E-45A8-95AF-73C3B3E9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65" y="1162843"/>
            <a:ext cx="2743200" cy="16367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10">
            <a:extLst>
              <a:ext uri="{FF2B5EF4-FFF2-40B4-BE49-F238E27FC236}">
                <a16:creationId xmlns:a16="http://schemas.microsoft.com/office/drawing/2014/main" id="{D93AE676-39A5-4A61-9678-9F42F0A74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54" name="Text Box 12">
            <a:extLst>
              <a:ext uri="{FF2B5EF4-FFF2-40B4-BE49-F238E27FC236}">
                <a16:creationId xmlns:a16="http://schemas.microsoft.com/office/drawing/2014/main" id="{5D1B317A-B2FD-4456-8318-CD8575C97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486" y="515295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Gastropoda</a:t>
            </a:r>
          </a:p>
        </p:txBody>
      </p:sp>
      <p:pic>
        <p:nvPicPr>
          <p:cNvPr id="6155" name="Picture 13">
            <a:extLst>
              <a:ext uri="{FF2B5EF4-FFF2-40B4-BE49-F238E27FC236}">
                <a16:creationId xmlns:a16="http://schemas.microsoft.com/office/drawing/2014/main" id="{8F8D3913-91F6-4234-AC80-5114ABEB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65" y="3313501"/>
            <a:ext cx="2597150" cy="304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4">
            <a:extLst>
              <a:ext uri="{FF2B5EF4-FFF2-40B4-BE49-F238E27FC236}">
                <a16:creationId xmlns:a16="http://schemas.microsoft.com/office/drawing/2014/main" id="{8CB7D766-68E6-40C2-83BB-55551645F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165" y="2799556"/>
            <a:ext cx="2005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Scaphopoda</a:t>
            </a:r>
          </a:p>
        </p:txBody>
      </p:sp>
      <p:pic>
        <p:nvPicPr>
          <p:cNvPr id="6157" name="Picture 15">
            <a:extLst>
              <a:ext uri="{FF2B5EF4-FFF2-40B4-BE49-F238E27FC236}">
                <a16:creationId xmlns:a16="http://schemas.microsoft.com/office/drawing/2014/main" id="{3DD7677A-69DE-4B1A-A3EC-34A7EAA3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3077214"/>
            <a:ext cx="1728788" cy="3276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Text Box 16">
            <a:extLst>
              <a:ext uri="{FF2B5EF4-FFF2-40B4-BE49-F238E27FC236}">
                <a16:creationId xmlns:a16="http://schemas.microsoft.com/office/drawing/2014/main" id="{70848CEC-12F9-45F5-9D47-B5B0867F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2" y="2518232"/>
            <a:ext cx="1606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Bivalvia</a:t>
            </a:r>
          </a:p>
        </p:txBody>
      </p:sp>
      <p:pic>
        <p:nvPicPr>
          <p:cNvPr id="6160" name="Picture 1">
            <a:extLst>
              <a:ext uri="{FF2B5EF4-FFF2-40B4-BE49-F238E27FC236}">
                <a16:creationId xmlns:a16="http://schemas.microsoft.com/office/drawing/2014/main" id="{46AC7905-4936-461D-BF6C-297EBC4DFA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33" y="3850421"/>
            <a:ext cx="2667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5">
            <a:extLst>
              <a:ext uri="{FF2B5EF4-FFF2-40B4-BE49-F238E27FC236}">
                <a16:creationId xmlns:a16="http://schemas.microsoft.com/office/drawing/2014/main" id="{F75F65D8-90B6-4DDF-8729-CDCBEE66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789" y="3026568"/>
            <a:ext cx="285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Monoplacophora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2803DD5D-85DC-47D5-83A8-F7A8A151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11" y="400049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Very different, but with some important shared characters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743BE7DF-BF98-486B-906A-17DCD6A0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4" y="860675"/>
            <a:ext cx="6629400" cy="550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A0020421-4A7E-437A-BAAE-21CB0B11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2549525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- Mantle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01090A1B-E39D-41A8-A87A-8BFBD73B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676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-Shell 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979D3FAF-FDAC-4AA4-85BD-6AB5AC93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3235325"/>
            <a:ext cx="1801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- Ctenidium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633D072E-5264-4111-A677-FFD2E784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538" y="3886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-</a:t>
            </a:r>
            <a:r>
              <a:rPr lang="en-US" alt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Muscular foot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50FC21BE-6E46-4D9B-8C18-C2D411E9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4724401"/>
            <a:ext cx="257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- Radular organ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4D16668D-5C0E-403F-A04A-05175FFC1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481" y="502921"/>
            <a:ext cx="8033760" cy="1144800"/>
          </a:xfrm>
        </p:spPr>
        <p:txBody>
          <a:bodyPr vert="horz" lIns="100794" tIns="32802" rIns="100794" bIns="50397" anchor="b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>
                <a:solidFill>
                  <a:schemeClr val="accent1">
                    <a:tint val="88000"/>
                    <a:satMod val="150000"/>
                  </a:schemeClr>
                </a:solidFill>
              </a:rPr>
              <a:t>Class Monoplacophora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886B244-42FD-42E7-9953-6EEEA6C11C1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42561" y="1796041"/>
            <a:ext cx="3636000" cy="4217760"/>
          </a:xfrm>
        </p:spPr>
        <p:txBody>
          <a:bodyPr vert="horz" wrap="square" lIns="201589" tIns="19201" rIns="100794" bIns="50397" numCol="1" anchor="t" anchorCtr="0" compatLnSpc="1">
            <a:prstTxWarp prst="textNoShape">
              <a:avLst/>
            </a:prstTxWarp>
            <a:normAutofit/>
          </a:bodyPr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dirty="0"/>
              <a:t>Limpet-like </a:t>
            </a:r>
            <a:r>
              <a:rPr lang="en-US" sz="2177" b="1" u="sng" dirty="0"/>
              <a:t>single shell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u="sng" dirty="0"/>
              <a:t>Mantle cavity with five or six pairs of gills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dirty="0"/>
              <a:t>Radula present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dirty="0"/>
              <a:t>Sexes separate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u="sng" dirty="0"/>
              <a:t>Only about 10 species known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u="sng" dirty="0"/>
              <a:t>Thought to be extinct until around 1952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177" b="1" dirty="0"/>
              <a:t>Ex. </a:t>
            </a:r>
            <a:r>
              <a:rPr lang="en-US" sz="2177" b="1" i="1" dirty="0" err="1"/>
              <a:t>Neopilina</a:t>
            </a:r>
            <a:r>
              <a:rPr lang="en-US" sz="2177" b="1" i="1" dirty="0"/>
              <a:t> </a:t>
            </a:r>
            <a:r>
              <a:rPr lang="en-US" sz="2177" b="1" i="1" dirty="0" err="1"/>
              <a:t>galatheae</a:t>
            </a:r>
            <a:endParaRPr lang="en-US" sz="2177" b="1" i="1" dirty="0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4447D524-0789-48D4-BE10-A463EC4E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21" y="5167080"/>
            <a:ext cx="3525120" cy="15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051710B7-0EBE-4D5A-9827-8508E62D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60" y="1690920"/>
            <a:ext cx="3317760" cy="35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131068-FAEB-44EB-97F6-BCF1E3AC99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2200" y="762000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66FFCC"/>
                </a:solidFill>
                <a:latin typeface="Comic Sans MS" panose="030F0702030302020204" pitchFamily="66" charset="0"/>
              </a:rPr>
              <a:t>Mollusca: General Characteristics</a:t>
            </a: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2DA07C8-2A0E-422B-BAEE-4BBDBD34F1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24200" y="1828800"/>
            <a:ext cx="6400800" cy="1752600"/>
          </a:xfrm>
        </p:spPr>
        <p:txBody>
          <a:bodyPr/>
          <a:lstStyle/>
          <a:p>
            <a:br>
              <a:rPr lang="en-US" altLang="en-US">
                <a:solidFill>
                  <a:srgbClr val="FFCC00"/>
                </a:solidFill>
                <a:latin typeface="Comic Sans MS" panose="030F0702030302020204" pitchFamily="66" charset="0"/>
              </a:rPr>
            </a:b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0" name="Oval 4">
            <a:extLst>
              <a:ext uri="{FF2B5EF4-FFF2-40B4-BE49-F238E27FC236}">
                <a16:creationId xmlns:a16="http://schemas.microsoft.com/office/drawing/2014/main" id="{1BE41C14-8CF0-461D-B040-24106149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657600"/>
            <a:ext cx="3124200" cy="2971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BAE38B65-0220-4E82-8744-8EBB73DA0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648200"/>
            <a:ext cx="1447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B0A2BE94-56B5-41D4-A5D0-4653243BD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733800"/>
            <a:ext cx="381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EE407CFE-3F5E-46B6-B627-9CA4DB147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63974F80-D440-4B9A-A604-D4401103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410201"/>
            <a:ext cx="1848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Gastropoda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40,000 </a:t>
            </a:r>
            <a:r>
              <a:rPr lang="en-US" altLang="en-US" sz="2400" b="1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sp</a:t>
            </a:r>
            <a:endParaRPr lang="en-US" altLang="en-US" sz="2400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60968ECC-6779-4F9D-BE98-CD7BF5E7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1"/>
            <a:ext cx="1515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Bivalvia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</a:rPr>
              <a:t>7,650 sp</a:t>
            </a:r>
          </a:p>
        </p:txBody>
      </p:sp>
      <p:sp>
        <p:nvSpPr>
          <p:cNvPr id="4106" name="Line 11">
            <a:extLst>
              <a:ext uri="{FF2B5EF4-FFF2-40B4-BE49-F238E27FC236}">
                <a16:creationId xmlns:a16="http://schemas.microsoft.com/office/drawing/2014/main" id="{30A0AFD7-7F9A-4FEF-A3B0-353361EAF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810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107" name="Line 12">
            <a:extLst>
              <a:ext uri="{FF2B5EF4-FFF2-40B4-BE49-F238E27FC236}">
                <a16:creationId xmlns:a16="http://schemas.microsoft.com/office/drawing/2014/main" id="{45ACEDA5-C278-485D-8FC4-CF5B71BEF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3505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108" name="Text Box 13">
            <a:extLst>
              <a:ext uri="{FF2B5EF4-FFF2-40B4-BE49-F238E27FC236}">
                <a16:creationId xmlns:a16="http://schemas.microsoft.com/office/drawing/2014/main" id="{EAA38923-2B1B-403A-AE0A-0A59ED7A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3124200"/>
            <a:ext cx="3633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Comic Sans MS" panose="030F0702030302020204" pitchFamily="66" charset="0"/>
              </a:rPr>
              <a:t>Other 5 Classes ~1100</a:t>
            </a:r>
            <a:endParaRPr lang="en-US" alt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F148-70F6-6010-AD78-6414C7C6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EACAB6CF-099F-A7FA-F1D2-E6682C7A1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42929" y="258662"/>
            <a:ext cx="8033760" cy="803522"/>
          </a:xfrm>
        </p:spPr>
        <p:txBody>
          <a:bodyPr vert="horz" lIns="100794" tIns="32802" rIns="100794" bIns="50397" anchor="b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 </a:t>
            </a:r>
            <a:r>
              <a:rPr lang="en-US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Monoplacophora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19DA358-6D06-37D0-F52F-018073A358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55950" y="1320120"/>
            <a:ext cx="4579629" cy="4217760"/>
          </a:xfrm>
        </p:spPr>
        <p:txBody>
          <a:bodyPr vert="horz" wrap="square" lIns="201589" tIns="19201" rIns="100794" bIns="50397" numCol="1" anchor="t" anchorCtr="0" compatLnSpc="1">
            <a:prstTxWarp prst="textNoShape">
              <a:avLst/>
            </a:prstTxWarp>
            <a:noAutofit/>
          </a:bodyPr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dirty="0">
                <a:solidFill>
                  <a:schemeClr val="bg2"/>
                </a:solidFill>
              </a:rPr>
              <a:t>Limpet-like </a:t>
            </a:r>
            <a:r>
              <a:rPr lang="en-US" sz="2400" b="1" u="sng" dirty="0">
                <a:solidFill>
                  <a:schemeClr val="bg2"/>
                </a:solidFill>
              </a:rPr>
              <a:t>single shell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u="sng" dirty="0">
                <a:solidFill>
                  <a:schemeClr val="bg2"/>
                </a:solidFill>
              </a:rPr>
              <a:t>Mantle cavity with five or six pairs of gills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dirty="0">
                <a:solidFill>
                  <a:schemeClr val="bg2"/>
                </a:solidFill>
              </a:rPr>
              <a:t>Radula present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dirty="0">
                <a:solidFill>
                  <a:schemeClr val="bg2"/>
                </a:solidFill>
              </a:rPr>
              <a:t>Sexes separate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u="sng" dirty="0">
                <a:solidFill>
                  <a:schemeClr val="bg2"/>
                </a:solidFill>
              </a:rPr>
              <a:t>Only about 10 species known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u="sng" dirty="0">
                <a:solidFill>
                  <a:schemeClr val="bg2"/>
                </a:solidFill>
              </a:rPr>
              <a:t>Thought to be extinct until around 1952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  <a:defRPr/>
            </a:pPr>
            <a:r>
              <a:rPr lang="en-US" sz="2400" b="1" dirty="0">
                <a:solidFill>
                  <a:schemeClr val="bg2"/>
                </a:solidFill>
              </a:rPr>
              <a:t>Ex. </a:t>
            </a:r>
            <a:r>
              <a:rPr lang="en-US" sz="2400" b="1" i="1" dirty="0" err="1">
                <a:solidFill>
                  <a:schemeClr val="bg2"/>
                </a:solidFill>
              </a:rPr>
              <a:t>Neopilina</a:t>
            </a:r>
            <a:r>
              <a:rPr lang="en-US" sz="2400" b="1" i="1" dirty="0">
                <a:solidFill>
                  <a:schemeClr val="bg2"/>
                </a:solidFill>
              </a:rPr>
              <a:t> </a:t>
            </a:r>
            <a:r>
              <a:rPr lang="en-US" sz="2400" b="1" i="1" dirty="0" err="1">
                <a:solidFill>
                  <a:schemeClr val="bg2"/>
                </a:solidFill>
              </a:rPr>
              <a:t>galatheae</a:t>
            </a:r>
            <a:endParaRPr lang="en-US" sz="2400" b="1" i="1" dirty="0">
              <a:solidFill>
                <a:schemeClr val="bg2"/>
              </a:solidFill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0560E5DC-56D2-5D17-BF85-7B7A1B15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83" y="4244659"/>
            <a:ext cx="3525120" cy="202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482B1325-DF2E-B17C-AFB7-C64117C6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63" y="660423"/>
            <a:ext cx="3317760" cy="35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83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B6ABED55-C297-4448-83A5-84A1A5FCF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6649" y="369619"/>
            <a:ext cx="4593092" cy="538992"/>
          </a:xfrm>
        </p:spPr>
        <p:txBody>
          <a:bodyPr vert="horz" lIns="100794" tIns="32802" rIns="100794" bIns="50397" anchor="b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 Polyplacophora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F4322F8-C63C-4504-9EE7-D07A262D295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6940" y="1038881"/>
            <a:ext cx="6268130" cy="4780237"/>
          </a:xfrm>
        </p:spPr>
        <p:txBody>
          <a:bodyPr vert="horz" wrap="square" lIns="201589" tIns="22401" rIns="100794" bIns="50397" numCol="1" anchor="t" anchorCtr="0" compatLnSpc="1">
            <a:prstTxWarp prst="textNoShape">
              <a:avLst/>
            </a:prstTxWarp>
          </a:bodyPr>
          <a:lstStyle/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Chitons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Flattened body with reduced head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Radula present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 Shell of seven or eight dorsal plates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 Sexes separate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Trochophore, but no veliger larva stage.</a:t>
            </a:r>
          </a:p>
          <a:p>
            <a:pPr marL="555122" indent="-457200">
              <a:buSzPct val="45000"/>
              <a:buFont typeface="Wingdings" panose="05000000000000000000" pitchFamily="2" charset="2"/>
              <a:buChar char="v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 </a:t>
            </a:r>
            <a:r>
              <a:rPr lang="en-US" altLang="en-US" sz="2800" dirty="0"/>
              <a:t>Chitons are somewhat flattened and have a convex surface that </a:t>
            </a:r>
            <a:r>
              <a:rPr lang="en-US" altLang="en-US" sz="2800" u="sng" dirty="0"/>
              <a:t>bears eight (sometimes seven) calcareous</a:t>
            </a:r>
            <a:r>
              <a:rPr lang="en-US" altLang="en-US" sz="2800" dirty="0"/>
              <a:t> </a:t>
            </a:r>
            <a:r>
              <a:rPr lang="en-US" altLang="en-US" sz="2800" b="1" u="sng" dirty="0"/>
              <a:t>plates or valves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en-US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en-US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en-US" dirty="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6B1C880B-E476-43C1-AE26-BA06C844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87" y="3583476"/>
            <a:ext cx="4791048" cy="26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>
            <a:extLst>
              <a:ext uri="{FF2B5EF4-FFF2-40B4-BE49-F238E27FC236}">
                <a16:creationId xmlns:a16="http://schemas.microsoft.com/office/drawing/2014/main" id="{ADCF79B6-48A0-4FD8-9B7E-86532FD3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75" y="3805766"/>
            <a:ext cx="4291983" cy="246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A81746F8-22DD-175D-E3EA-DBDDB496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3" y="527135"/>
            <a:ext cx="5201896" cy="283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71B5DB6D-C1C5-4A1D-B993-8031ADE3D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557" y="296779"/>
            <a:ext cx="5069305" cy="653110"/>
          </a:xfrm>
        </p:spPr>
        <p:txBody>
          <a:bodyPr vert="horz" lIns="100794" tIns="32802" rIns="100794" bIns="50397" anchor="b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 Scaphopoda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838ACD5-522E-443E-A3F0-3DA911D8B1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93557" y="1148040"/>
            <a:ext cx="5221440" cy="4561920"/>
          </a:xfrm>
        </p:spPr>
        <p:txBody>
          <a:bodyPr vert="horz" wrap="square" lIns="201589" tIns="22401" rIns="100794" bIns="50397" numCol="1" anchor="t" anchorCtr="0" compatLnSpc="1">
            <a:prstTxWarp prst="textNoShape">
              <a:avLst/>
            </a:prstTxWarp>
          </a:bodyPr>
          <a:lstStyle/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Tusk shells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Body in </a:t>
            </a:r>
            <a:r>
              <a:rPr lang="en-US" altLang="en-US" u="sng" dirty="0"/>
              <a:t>tube-shaped shell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Conical foot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Mouth with radula and tentacles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u="sng" dirty="0"/>
              <a:t>Head absent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Respiration occurs through the mantle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altLang="en-US" dirty="0"/>
              <a:t>Sexes separate; trochophore larva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E6BB5F89-2668-4E1E-A889-7F0642D5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358" y="502921"/>
            <a:ext cx="39278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5111" y="404665"/>
            <a:ext cx="8183880" cy="72008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Phylum Mollusca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111" y="1237040"/>
            <a:ext cx="11135626" cy="475252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Mollusks evolved in the oceans and most groups have remained there. 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</a:rPr>
              <a:t>They are an important source of human food.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</a:rPr>
              <a:t>They are economically significant in other ways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</a:rPr>
              <a:t>Pearls are produced in oysters.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</a:rPr>
              <a:t>Mother-of-pearl is produced in the shells of abalone.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</a:rPr>
              <a:t>Mollusks can also be pests.</a:t>
            </a:r>
          </a:p>
          <a:p>
            <a:pPr marL="588645" lvl="1" indent="0" eaLnBrk="1" hangingPunct="1">
              <a:buNone/>
            </a:pPr>
            <a:r>
              <a:rPr lang="en-US" dirty="0">
                <a:solidFill>
                  <a:schemeClr val="bg2"/>
                </a:solidFill>
              </a:rPr>
              <a:t>Zebra mussel (</a:t>
            </a:r>
            <a:r>
              <a:rPr lang="en-US" i="1" dirty="0">
                <a:solidFill>
                  <a:schemeClr val="bg2"/>
                </a:solidFill>
              </a:rPr>
              <a:t>Dreissena polymorpha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64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8AC86E4B-9EDE-4E1D-840A-AAD3F56EC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081" y="301447"/>
            <a:ext cx="5125516" cy="784800"/>
          </a:xfrm>
        </p:spPr>
        <p:txBody>
          <a:bodyPr vert="horz" lIns="100794" tIns="32802" rIns="100794" bIns="50397" anchor="b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 Gastropoda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1B41BDD-F094-4A32-999C-9F6DA49A81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3080" y="1086247"/>
            <a:ext cx="6755027" cy="5347503"/>
          </a:xfrm>
        </p:spPr>
        <p:txBody>
          <a:bodyPr vert="horz" wrap="square" lIns="201589" tIns="19201" rIns="100794" bIns="50397" numCol="1" anchor="t" anchorCtr="0" compatLnSpc="1">
            <a:prstTxWarp prst="textNoShape">
              <a:avLst/>
            </a:prstTxWarp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dirty="0"/>
              <a:t>Snails and relatives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 dirty="0"/>
              <a:t>Bilaterally asymmetrical in a coiled shell</a:t>
            </a:r>
            <a:r>
              <a:rPr lang="en-US" altLang="en-US" sz="2177" dirty="0"/>
              <a:t> (shell absent in some).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 dirty="0"/>
              <a:t>Well developed head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dirty="0"/>
              <a:t>Radula present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dirty="0"/>
              <a:t>Dioecious and monoecious; some with trochophore and a veliger larva.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dirty="0"/>
              <a:t> </a:t>
            </a:r>
            <a:r>
              <a:rPr lang="en-US" sz="2177" u="sng" dirty="0"/>
              <a:t>Most diverse group</a:t>
            </a:r>
            <a:r>
              <a:rPr lang="en-US" sz="2177" dirty="0"/>
              <a:t>; includes the </a:t>
            </a:r>
            <a:r>
              <a:rPr lang="en-US" sz="2177" u="sng" dirty="0"/>
              <a:t>snails, limpets, slugs, whelks, conchs, periwinkles, sea slugs, sea hares, sea butterflies and others</a:t>
            </a:r>
            <a:r>
              <a:rPr lang="en-US" sz="2177" dirty="0"/>
              <a:t>.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177" dirty="0"/>
              <a:t> Some snails have a </a:t>
            </a:r>
            <a:r>
              <a:rPr lang="en-US" sz="2177" u="sng" dirty="0"/>
              <a:t>hard protein plate</a:t>
            </a:r>
            <a:r>
              <a:rPr lang="en-US" sz="2177" dirty="0"/>
              <a:t> called the </a:t>
            </a:r>
            <a:r>
              <a:rPr lang="en-US" sz="2177" b="1" u="sng" dirty="0"/>
              <a:t>operculum</a:t>
            </a:r>
            <a:r>
              <a:rPr lang="en-US" sz="2177" dirty="0"/>
              <a:t> that </a:t>
            </a:r>
            <a:r>
              <a:rPr lang="en-US" sz="2177" u="sng" dirty="0"/>
              <a:t>protects the body</a:t>
            </a:r>
            <a:r>
              <a:rPr lang="en-US" sz="2177" dirty="0"/>
              <a:t> and </a:t>
            </a:r>
            <a:r>
              <a:rPr lang="en-US" sz="2177" u="sng" dirty="0"/>
              <a:t>prevents water loss</a:t>
            </a:r>
            <a:r>
              <a:rPr lang="en-US" sz="2177" dirty="0"/>
              <a:t>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177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2177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en-US" sz="2177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altLang="en-US" sz="2177" dirty="0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9B1EECA4-898A-4584-B94C-BC45B5F3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38" y="504204"/>
            <a:ext cx="4415481" cy="2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42C1A844-7E99-44A9-A6F3-FA10FA68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38" y="3367586"/>
            <a:ext cx="4415481" cy="25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">
            <a:extLst>
              <a:ext uri="{FF2B5EF4-FFF2-40B4-BE49-F238E27FC236}">
                <a16:creationId xmlns:a16="http://schemas.microsoft.com/office/drawing/2014/main" id="{8630D616-C1ED-46E8-BEFC-BD2A0C7E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19" y="3296653"/>
            <a:ext cx="3317760" cy="307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C77FCB81-8132-42D6-95AC-95F723F8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04" y="3747254"/>
            <a:ext cx="4635360" cy="26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BAE2F4-2380-47D4-9145-5D109A6C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21" y="368076"/>
            <a:ext cx="11325725" cy="3313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Class </a:t>
            </a:r>
            <a:r>
              <a:rPr lang="en-US" b="1" dirty="0">
                <a:solidFill>
                  <a:srgbClr val="FF0000"/>
                </a:solidFill>
              </a:rPr>
              <a:t>Gastropoda </a:t>
            </a:r>
            <a:r>
              <a:rPr lang="en-US" dirty="0">
                <a:solidFill>
                  <a:srgbClr val="000000"/>
                </a:solidFill>
              </a:rPr>
              <a:t>(Snails and slugs)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primarily marine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Heads typically have pairs of tentacles with eyes at the ends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During embryological development, gastropods undergo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 1. </a:t>
            </a:r>
            <a:r>
              <a:rPr lang="en-US" b="1" dirty="0">
                <a:solidFill>
                  <a:srgbClr val="FF0000"/>
                </a:solidFill>
              </a:rPr>
              <a:t>Torsion </a:t>
            </a:r>
            <a:r>
              <a:rPr lang="en-US" dirty="0"/>
              <a:t>– Mantle cavity and anus are moved from the  posterior to the front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/>
              <a:t>2.</a:t>
            </a:r>
            <a:r>
              <a:rPr lang="en-US" b="1" dirty="0">
                <a:solidFill>
                  <a:srgbClr val="FF0000"/>
                </a:solidFill>
              </a:rPr>
              <a:t> Coiling </a:t>
            </a:r>
            <a:r>
              <a:rPr lang="en-US" dirty="0"/>
              <a:t>– Spiral winding of the shell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88538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682216B9-E603-4992-B13B-F056D2C61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47" y="300097"/>
            <a:ext cx="54887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FF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Torsion occurs during 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 development of the veliger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988D4CEE-873E-4920-BF3A-22914E93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1745"/>
            <a:ext cx="4308475" cy="54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45B91DA5-37A3-4E80-BA76-A732E0C7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533401"/>
            <a:ext cx="16478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Early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trochophore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BE64FBF4-9ACC-49EB-BB51-667818BF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52600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5F56F455-D1C2-43F1-B6C1-DA5DA4A07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1" y="2514601"/>
            <a:ext cx="16478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Later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trochophore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06EC68E-5A60-434C-81E1-B9F3BEC1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33800"/>
            <a:ext cx="2743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B10A9FCE-1CDF-4A0E-A696-3830996E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6" y="331789"/>
            <a:ext cx="9220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Front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 view</a:t>
            </a: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84A4820F-344A-4A82-86DB-795CF0698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514600"/>
            <a:ext cx="85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Side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200">
                <a:solidFill>
                  <a:srgbClr val="000000"/>
                </a:solidFill>
                <a:latin typeface="Comic Sans MS" panose="030F0702030302020204" pitchFamily="66" charset="0"/>
              </a:rPr>
              <a:t>view</a:t>
            </a:r>
            <a:endParaRPr lang="en-US" altLang="en-US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id="{00FB0C76-F915-4BFC-B192-D40C66CD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0"/>
            <a:ext cx="1530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Comic Sans MS" panose="030F0702030302020204" pitchFamily="66" charset="0"/>
              </a:rPr>
              <a:t>Veliger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EE2AC780-4958-4531-990C-328F022FD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849859"/>
            <a:ext cx="43084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Before torsion              after torsion</a:t>
            </a:r>
            <a:r>
              <a:rPr lang="en-US" altLang="en-US" dirty="0">
                <a:solidFill>
                  <a:srgbClr val="FFCC00"/>
                </a:solidFill>
                <a:latin typeface="Comic Sans MS" panose="030F0702030302020204" pitchFamily="66" charset="0"/>
              </a:rPr>
              <a:t>  </a:t>
            </a:r>
          </a:p>
        </p:txBody>
      </p:sp>
      <p:pic>
        <p:nvPicPr>
          <p:cNvPr id="26636" name="Picture 13">
            <a:extLst>
              <a:ext uri="{FF2B5EF4-FFF2-40B4-BE49-F238E27FC236}">
                <a16:creationId xmlns:a16="http://schemas.microsoft.com/office/drawing/2014/main" id="{4850F541-B66E-4CD4-B366-3B92D2CB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3" y="1600200"/>
            <a:ext cx="4049713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Line 14">
            <a:extLst>
              <a:ext uri="{FF2B5EF4-FFF2-40B4-BE49-F238E27FC236}">
                <a16:creationId xmlns:a16="http://schemas.microsoft.com/office/drawing/2014/main" id="{29F1BF08-EC3D-4209-96BE-0D1689BB6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1752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6638" name="Line 15">
            <a:extLst>
              <a:ext uri="{FF2B5EF4-FFF2-40B4-BE49-F238E27FC236}">
                <a16:creationId xmlns:a16="http://schemas.microsoft.com/office/drawing/2014/main" id="{9C5148DF-FC9B-4B04-88A1-62EE119D29E2}"/>
              </a:ext>
            </a:extLst>
          </p:cNvPr>
          <p:cNvSpPr>
            <a:spLocks noChangeShapeType="1"/>
          </p:cNvSpPr>
          <p:nvPr/>
        </p:nvSpPr>
        <p:spPr bwMode="auto">
          <a:xfrm rot="1902681" flipH="1">
            <a:off x="7377113" y="3511550"/>
            <a:ext cx="228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6639" name="Line 16">
            <a:extLst>
              <a:ext uri="{FF2B5EF4-FFF2-40B4-BE49-F238E27FC236}">
                <a16:creationId xmlns:a16="http://schemas.microsoft.com/office/drawing/2014/main" id="{D51BBB39-FA9A-484B-83D6-B924583B93FC}"/>
              </a:ext>
            </a:extLst>
          </p:cNvPr>
          <p:cNvSpPr>
            <a:spLocks noChangeShapeType="1"/>
          </p:cNvSpPr>
          <p:nvPr/>
        </p:nvSpPr>
        <p:spPr bwMode="auto">
          <a:xfrm rot="1902681" flipV="1">
            <a:off x="7871575" y="4862587"/>
            <a:ext cx="650875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CC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81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 descr="1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63" y="1041400"/>
            <a:ext cx="9034462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9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CA" dirty="0"/>
              <a:t>Class Gastropoda - Torsion</a:t>
            </a:r>
          </a:p>
        </p:txBody>
      </p:sp>
    </p:spTree>
    <p:extLst>
      <p:ext uri="{BB962C8B-B14F-4D97-AF65-F5344CB8AC3E}">
        <p14:creationId xmlns:p14="http://schemas.microsoft.com/office/powerpoint/2010/main" val="1594368"/>
      </p:ext>
    </p:extLst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53D78187-ECE5-43A7-851B-913A0A95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8" y="288759"/>
            <a:ext cx="8401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Are there adaptive advantages to Torsion?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59E5109-53AB-4590-94F1-05995648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8" y="950495"/>
            <a:ext cx="103992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Two hypotheses have been proposed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1.  To bring adult coiled shell into better balance along a-p axis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2.  Allows larva to pull its head and velum into the mantle cavity first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  <a:defRPr/>
            </a:pP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New perspectives (Louise Page Univ. of Victoria)</a:t>
            </a:r>
            <a:r>
              <a:rPr lang="ja-JP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“</a:t>
            </a:r>
            <a:r>
              <a:rPr lang="en-US" altLang="ja-JP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asymmetry hypothesis</a:t>
            </a:r>
            <a:r>
              <a:rPr lang="ja-JP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”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  anterior re-arrangement/enlargement of the lateral mantle cavity in a monoplacophoran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D073C989-EC40-4829-AD00-D8D6077F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8" y="252664"/>
            <a:ext cx="112528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FFCC00"/>
                </a:solidFill>
                <a:latin typeface="Comic Sans MS" panose="030F0702030302020204" pitchFamily="66" charset="0"/>
              </a:rPr>
              <a:t>	 </a:t>
            </a:r>
            <a:r>
              <a:rPr lang="en-US" altLang="en-US" dirty="0">
                <a:solidFill>
                  <a:srgbClr val="66FFCC"/>
                </a:solidFill>
                <a:latin typeface="Comic Sans MS" panose="030F0702030302020204" pitchFamily="66" charset="0"/>
              </a:rPr>
              <a:t>Other Molluscan Sub </a:t>
            </a:r>
            <a:r>
              <a:rPr lang="en-US" altLang="en-US" dirty="0" err="1">
                <a:solidFill>
                  <a:srgbClr val="66FFCC"/>
                </a:solidFill>
                <a:latin typeface="Comic Sans MS" panose="030F0702030302020204" pitchFamily="66" charset="0"/>
              </a:rPr>
              <a:t>Classes:Pulmonata</a:t>
            </a:r>
            <a:r>
              <a:rPr lang="en-US" altLang="en-US" dirty="0">
                <a:solidFill>
                  <a:srgbClr val="66FFCC"/>
                </a:solidFill>
                <a:latin typeface="Comic Sans MS" panose="030F0702030302020204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FFCC00"/>
                </a:solidFill>
                <a:latin typeface="Comic Sans MS" panose="030F0702030302020204" pitchFamily="66" charset="0"/>
              </a:rPr>
              <a:t>	   </a:t>
            </a: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land and </a:t>
            </a:r>
            <a:r>
              <a:rPr lang="en-US" altLang="en-US" dirty="0" err="1">
                <a:solidFill>
                  <a:schemeClr val="bg2"/>
                </a:solidFill>
                <a:latin typeface="Comic Sans MS" panose="030F0702030302020204" pitchFamily="66" charset="0"/>
              </a:rPr>
              <a:t>f.w.</a:t>
            </a: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 snails and slugs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       		  very few marine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FFCC00"/>
                </a:solidFill>
                <a:latin typeface="Comic Sans MS" panose="030F0702030302020204" pitchFamily="66" charset="0"/>
              </a:rPr>
              <a:t>		</a:t>
            </a: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19CC8E8B-6CE2-4218-8F20-6A4E875F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" y="2225843"/>
            <a:ext cx="3452813" cy="419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D77C9E33-9289-4236-A6A8-EA72B6A61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060" y="2759243"/>
            <a:ext cx="296747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Adaptations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    to life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In terrestrial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chemeClr val="bg2"/>
                </a:solidFill>
                <a:latin typeface="Comic Sans MS" panose="030F0702030302020204" pitchFamily="66" charset="0"/>
              </a:rPr>
              <a:t>Environments?</a:t>
            </a:r>
          </a:p>
        </p:txBody>
      </p:sp>
      <p:pic>
        <p:nvPicPr>
          <p:cNvPr id="2" name="Picture 5" descr="gastropod_mollusk_c_ph_435">
            <a:extLst>
              <a:ext uri="{FF2B5EF4-FFF2-40B4-BE49-F238E27FC236}">
                <a16:creationId xmlns:a16="http://schemas.microsoft.com/office/drawing/2014/main" id="{CB9BFA75-C253-1C75-BAE3-98DC07D8B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4675" y="1299411"/>
            <a:ext cx="4751102" cy="51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3" name="Picture 3" descr="16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140" y="984339"/>
            <a:ext cx="905668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9283" y="356451"/>
            <a:ext cx="11074400" cy="627888"/>
          </a:xfrm>
        </p:spPr>
        <p:txBody>
          <a:bodyPr>
            <a:normAutofit fontScale="90000"/>
          </a:bodyPr>
          <a:lstStyle/>
          <a:p>
            <a:r>
              <a:rPr lang="en-CA" dirty="0"/>
              <a:t>Generalized Gastropod Anatomy</a:t>
            </a:r>
          </a:p>
        </p:txBody>
      </p:sp>
    </p:spTree>
    <p:extLst>
      <p:ext uri="{BB962C8B-B14F-4D97-AF65-F5344CB8AC3E}">
        <p14:creationId xmlns:p14="http://schemas.microsoft.com/office/powerpoint/2010/main" val="1051097307"/>
      </p:ext>
    </p:extLst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rtl="1">
              <a:buClrTx/>
              <a:buSzTx/>
              <a:defRPr/>
            </a:pPr>
            <a:fld id="{0AEE8728-9B12-44F4-A7D5-79BBCCBB0A3E}" type="slidenum">
              <a:rPr lang="en-US"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rtl="1">
                <a:buClrTx/>
                <a:buSzTx/>
                <a:defRPr/>
              </a:pPr>
              <a:t>27</a:t>
            </a:fld>
            <a:endParaRPr lang="en-US" sz="14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6883"/>
            <a:ext cx="11167710" cy="6144127"/>
          </a:xfrm>
        </p:spPr>
        <p:txBody>
          <a:bodyPr/>
          <a:lstStyle/>
          <a:p>
            <a:pPr eaLnBrk="1" hangingPunct="1"/>
            <a:r>
              <a:rPr lang="en-US" dirty="0"/>
              <a:t>Class </a:t>
            </a:r>
            <a:r>
              <a:rPr lang="en-US" b="1" dirty="0">
                <a:solidFill>
                  <a:srgbClr val="FF0000"/>
                </a:solidFill>
              </a:rPr>
              <a:t>Bivalvia </a:t>
            </a:r>
            <a:r>
              <a:rPr lang="en-US" dirty="0">
                <a:solidFill>
                  <a:srgbClr val="000000"/>
                </a:solidFill>
              </a:rPr>
              <a:t>(Bivalves)</a:t>
            </a:r>
          </a:p>
          <a:p>
            <a:pPr lvl="1" algn="just" eaLnBrk="1" hangingPunct="1"/>
            <a:r>
              <a:rPr lang="en-US" dirty="0"/>
              <a:t>Includes clams, scallops, mussels, oysters and others</a:t>
            </a:r>
          </a:p>
          <a:p>
            <a:pPr lvl="1" algn="just" eaLnBrk="1" hangingPunct="1"/>
            <a:r>
              <a:rPr lang="en-US" dirty="0"/>
              <a:t>Have two lateral (right and left) shells (valves) hinged together dorsally</a:t>
            </a:r>
          </a:p>
          <a:p>
            <a:pPr lvl="1" algn="just" eaLnBrk="1" hangingPunct="1"/>
            <a:r>
              <a:rPr lang="en-US" dirty="0"/>
              <a:t>Most are sessile filter-feeders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/>
              <a:t>Water circulation is mediated by </a:t>
            </a:r>
            <a:r>
              <a:rPr lang="en-US" b="1" dirty="0">
                <a:solidFill>
                  <a:srgbClr val="FF0000"/>
                </a:solidFill>
              </a:rPr>
              <a:t>siphons </a:t>
            </a:r>
            <a:r>
              <a:rPr lang="en-US" dirty="0"/>
              <a:t>and rhythmic beating of cilia on gills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Head reduced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No radula or eyes </a:t>
            </a:r>
            <a:r>
              <a:rPr lang="en-US" altLang="en-US" dirty="0"/>
              <a:t>(except in some like the bay scallop)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Platelike gills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u="sng" dirty="0"/>
              <a:t>Foot wedge-shaped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dirty="0"/>
              <a:t>Sexes separate; trochophore and veliger larva</a:t>
            </a:r>
          </a:p>
          <a:p>
            <a:pPr marL="588645" lvl="1" indent="0" algn="just" eaLnBrk="1" hangingPunct="1">
              <a:buNone/>
            </a:pPr>
            <a:endParaRPr lang="en-US" dirty="0"/>
          </a:p>
          <a:p>
            <a:pPr lvl="1" algn="just" eaLnBrk="1" hangingPunct="1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8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31C5B8-2A8B-DC59-F769-DE7FE8F4C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410" y="427204"/>
            <a:ext cx="6144127" cy="5909427"/>
          </a:xfrm>
        </p:spPr>
        <p:txBody>
          <a:bodyPr/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200" dirty="0"/>
              <a:t>Most bivalves are </a:t>
            </a:r>
            <a:r>
              <a:rPr lang="en-US" sz="3200" u="sng" dirty="0">
                <a:solidFill>
                  <a:srgbClr val="FF0000"/>
                </a:solidFill>
              </a:rPr>
              <a:t>suspension feeders</a:t>
            </a:r>
            <a:r>
              <a:rPr lang="en-US" sz="3200" dirty="0"/>
              <a:t> that </a:t>
            </a:r>
            <a:r>
              <a:rPr lang="en-US" sz="3200" u="sng" dirty="0"/>
              <a:t>depend on their gills to bring in food</a:t>
            </a:r>
            <a:r>
              <a:rPr lang="en-US" sz="3200" dirty="0"/>
              <a:t>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200" dirty="0"/>
              <a:t>No head or radula and </a:t>
            </a:r>
            <a:r>
              <a:rPr lang="en-US" sz="3200" u="sng" dirty="0"/>
              <a:t>very little cephalization</a:t>
            </a:r>
            <a:r>
              <a:rPr lang="en-US" sz="3200" dirty="0"/>
              <a:t>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200" dirty="0"/>
              <a:t>Their two shells (</a:t>
            </a:r>
            <a:r>
              <a:rPr lang="en-US" sz="3200" b="1" u="sng" dirty="0"/>
              <a:t>valves</a:t>
            </a:r>
            <a:r>
              <a:rPr lang="en-US" sz="3200" dirty="0"/>
              <a:t>) are held together by a </a:t>
            </a:r>
            <a:r>
              <a:rPr lang="en-US" sz="3200" b="1" u="sng" dirty="0"/>
              <a:t>hinge ligament</a:t>
            </a:r>
            <a:r>
              <a:rPr lang="en-US" sz="3200" dirty="0"/>
              <a:t>, which keeps the two valves open.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200" b="1" u="sng" dirty="0"/>
              <a:t>Adductor muscles</a:t>
            </a:r>
            <a:r>
              <a:rPr lang="en-US" sz="3200" dirty="0"/>
              <a:t> work antagonistically to keep the valves shut.</a:t>
            </a:r>
          </a:p>
          <a:p>
            <a:pPr marL="120015" indent="0">
              <a:buNone/>
            </a:pPr>
            <a:endParaRPr lang="ar-IQ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F4BA4-62B5-DA42-2900-AC2AA8B3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90" y="455394"/>
            <a:ext cx="4147200" cy="29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DFC2E-9B39-87EF-665D-4367F0017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37" y="3208420"/>
            <a:ext cx="5157537" cy="31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07985"/>
      </p:ext>
    </p:extLst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7" name="Picture 3" descr="16_3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63" y="1187116"/>
            <a:ext cx="9034462" cy="508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9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3452" y="429635"/>
            <a:ext cx="8229600" cy="545926"/>
          </a:xfrm>
        </p:spPr>
        <p:txBody>
          <a:bodyPr>
            <a:normAutofit fontScale="90000"/>
          </a:bodyPr>
          <a:lstStyle/>
          <a:p>
            <a:r>
              <a:rPr lang="en-CA" dirty="0"/>
              <a:t>Bivalve Anatomy (Sagittal)</a:t>
            </a:r>
          </a:p>
        </p:txBody>
      </p:sp>
    </p:spTree>
    <p:extLst>
      <p:ext uri="{BB962C8B-B14F-4D97-AF65-F5344CB8AC3E}">
        <p14:creationId xmlns:p14="http://schemas.microsoft.com/office/powerpoint/2010/main" val="3189662536"/>
      </p:ext>
    </p:extLst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668" y="286752"/>
            <a:ext cx="11392299" cy="6202279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Mollusks</a:t>
            </a:r>
            <a:r>
              <a:rPr lang="en-US" sz="2800" dirty="0"/>
              <a:t> are second in diversity only to arthropods</a:t>
            </a:r>
          </a:p>
          <a:p>
            <a:pPr lvl="1" eaLnBrk="1" hangingPunct="1"/>
            <a:r>
              <a:rPr lang="en-US" dirty="0"/>
              <a:t>Exhibit a wide variety of sizes and body forms </a:t>
            </a:r>
          </a:p>
          <a:p>
            <a:pPr lvl="1" eaLnBrk="1" hangingPunct="1"/>
            <a:r>
              <a:rPr lang="en-US" dirty="0"/>
              <a:t>Live in many different environments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800" dirty="0"/>
              <a:t>Include snails, slugs, clams, octopuses and others.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dirty="0"/>
              <a:t>Molluscs have a </a:t>
            </a:r>
            <a:r>
              <a:rPr lang="en-US" altLang="en-US" sz="2800" b="1" u="sng" dirty="0"/>
              <a:t>muscular</a:t>
            </a:r>
            <a:r>
              <a:rPr lang="en-US" altLang="en-US" sz="2800" u="sng" dirty="0"/>
              <a:t> </a:t>
            </a:r>
            <a:r>
              <a:rPr lang="en-US" altLang="en-US" sz="2800" b="1" u="sng" dirty="0"/>
              <a:t>foot</a:t>
            </a:r>
            <a:r>
              <a:rPr lang="en-US" altLang="en-US" sz="2800" dirty="0"/>
              <a:t> that is the </a:t>
            </a:r>
            <a:r>
              <a:rPr lang="en-US" altLang="en-US" sz="2800" u="sng" dirty="0"/>
              <a:t>primary organ used for locomotion.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dirty="0"/>
              <a:t>Dorsal body wall forms a </a:t>
            </a:r>
            <a:r>
              <a:rPr lang="en-US" altLang="en-US" sz="2800" b="1" u="sng" dirty="0"/>
              <a:t>mantle</a:t>
            </a:r>
            <a:r>
              <a:rPr lang="en-US" altLang="en-US" sz="2800" dirty="0"/>
              <a:t>, which is a </a:t>
            </a:r>
            <a:r>
              <a:rPr lang="en-US" altLang="en-US" sz="2800" u="sng" dirty="0"/>
              <a:t>sheath of skin that houses the internal organs and secretes</a:t>
            </a:r>
            <a:r>
              <a:rPr lang="en-US" altLang="en-US" sz="2800" dirty="0"/>
              <a:t> a </a:t>
            </a:r>
            <a:r>
              <a:rPr lang="en-US" altLang="en-US" sz="2800" b="1" u="sng" dirty="0"/>
              <a:t>shell</a:t>
            </a:r>
            <a:r>
              <a:rPr lang="en-US" altLang="en-US" sz="2800" dirty="0"/>
              <a:t>. (the shell is absent in some molluscs).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/>
              <a:t>Most molluscs</a:t>
            </a:r>
            <a:r>
              <a:rPr lang="en-US" altLang="en-US" sz="2800" dirty="0"/>
              <a:t> have a </a:t>
            </a:r>
            <a:r>
              <a:rPr lang="en-US" altLang="en-US" sz="2800" u="sng" dirty="0"/>
              <a:t>rasping tongue</a:t>
            </a:r>
            <a:r>
              <a:rPr lang="en-US" altLang="en-US" sz="2800" dirty="0"/>
              <a:t> called a </a:t>
            </a:r>
            <a:r>
              <a:rPr lang="en-US" altLang="en-US" sz="2800" b="1" u="sng" dirty="0"/>
              <a:t>radula</a:t>
            </a:r>
            <a:r>
              <a:rPr lang="en-US" altLang="en-US" sz="2800" dirty="0"/>
              <a:t>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/>
              <a:t>Most molluscs</a:t>
            </a:r>
            <a:r>
              <a:rPr lang="en-US" altLang="en-US" sz="2800" dirty="0"/>
              <a:t> have an </a:t>
            </a:r>
            <a:r>
              <a:rPr lang="en-US" altLang="en-US" sz="2800" b="1" u="sng" dirty="0"/>
              <a:t>open circulatory system</a:t>
            </a:r>
            <a:r>
              <a:rPr lang="en-US" altLang="en-US" sz="2800" dirty="0"/>
              <a:t> that </a:t>
            </a:r>
            <a:r>
              <a:rPr lang="en-US" altLang="en-US" sz="2800" u="sng" dirty="0"/>
              <a:t>drains into sinuses</a:t>
            </a:r>
            <a:r>
              <a:rPr lang="en-US" altLang="en-US" sz="2800" dirty="0"/>
              <a:t>, except the </a:t>
            </a:r>
            <a:r>
              <a:rPr lang="en-US" altLang="en-US" sz="2800" u="sng" dirty="0"/>
              <a:t>cephalopods (octopus, squid, etc.) </a:t>
            </a:r>
            <a:r>
              <a:rPr lang="en-US" altLang="en-US" sz="2800" dirty="0"/>
              <a:t>which have a </a:t>
            </a:r>
            <a:r>
              <a:rPr lang="en-US" altLang="en-US" sz="2800" u="sng" dirty="0">
                <a:solidFill>
                  <a:srgbClr val="FF0000"/>
                </a:solidFill>
              </a:rPr>
              <a:t>closed circulatory system</a:t>
            </a:r>
            <a:r>
              <a:rPr lang="en-US" altLang="en-US" sz="2800" dirty="0"/>
              <a:t>. </a:t>
            </a:r>
          </a:p>
          <a:p>
            <a:pPr marL="588645" lvl="1" indent="0" eaLnBrk="1" hangingPunct="1">
              <a:buNone/>
            </a:pPr>
            <a:r>
              <a:rPr lang="en-US" sz="3200" dirty="0"/>
              <a:t> </a:t>
            </a:r>
          </a:p>
          <a:p>
            <a:pPr lvl="1" eaLnBrk="1" hangingPunct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2910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5" name="Picture 3" descr="16_3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083" y="1620252"/>
            <a:ext cx="3709039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1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0127" y="994444"/>
            <a:ext cx="8183880" cy="625808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Glochidia – Unique Larval Stage of Freshwater Bivalves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46485" y="1789947"/>
            <a:ext cx="6328610" cy="4522788"/>
          </a:xfrm>
        </p:spPr>
        <p:txBody>
          <a:bodyPr/>
          <a:lstStyle/>
          <a:p>
            <a:r>
              <a:rPr lang="en-US" dirty="0"/>
              <a:t>Internal fertilization </a:t>
            </a:r>
          </a:p>
          <a:p>
            <a:r>
              <a:rPr lang="en-US" dirty="0"/>
              <a:t>Early development in brood chamber (region of mantle cavity)</a:t>
            </a:r>
          </a:p>
          <a:p>
            <a:r>
              <a:rPr lang="en-US" dirty="0"/>
              <a:t>Release of glochidia veliger larvae</a:t>
            </a:r>
          </a:p>
          <a:p>
            <a:r>
              <a:rPr lang="en-US" dirty="0"/>
              <a:t>Glochidia attach to gills of fish and are distributed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38590D-CF33-B034-47B9-EF32033770BC}"/>
              </a:ext>
            </a:extLst>
          </p:cNvPr>
          <p:cNvSpPr txBox="1"/>
          <p:nvPr/>
        </p:nvSpPr>
        <p:spPr>
          <a:xfrm>
            <a:off x="745958" y="40112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Bivalve Reproduction 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1197573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 descr="Lifecycle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404664"/>
            <a:ext cx="8352928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563850"/>
      </p:ext>
    </p:extLst>
  </p:cSld>
  <p:clrMapOvr>
    <a:masterClrMapping/>
  </p:clrMapOvr>
  <p:transition>
    <p:push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7" name="Picture 5" descr="egg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638" y="1870075"/>
            <a:ext cx="1895475" cy="1978025"/>
          </a:xfrm>
          <a:prstGeom prst="rect">
            <a:avLst/>
          </a:prstGeom>
          <a:noFill/>
        </p:spPr>
      </p:pic>
      <p:pic>
        <p:nvPicPr>
          <p:cNvPr id="407559" name="Picture 7" descr="troch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1" y="871538"/>
            <a:ext cx="2060575" cy="1909762"/>
          </a:xfrm>
          <a:prstGeom prst="rect">
            <a:avLst/>
          </a:prstGeom>
          <a:noFill/>
        </p:spPr>
      </p:pic>
      <p:pic>
        <p:nvPicPr>
          <p:cNvPr id="407561" name="Picture 9" descr="veliger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533401"/>
            <a:ext cx="2181225" cy="2409825"/>
          </a:xfrm>
          <a:prstGeom prst="rect">
            <a:avLst/>
          </a:prstGeom>
          <a:noFill/>
        </p:spPr>
      </p:pic>
      <p:pic>
        <p:nvPicPr>
          <p:cNvPr id="407563" name="Picture 11" descr="spat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8989" y="2971800"/>
            <a:ext cx="2438400" cy="1951038"/>
          </a:xfrm>
          <a:prstGeom prst="rect">
            <a:avLst/>
          </a:prstGeom>
          <a:noFill/>
        </p:spPr>
      </p:pic>
      <p:pic>
        <p:nvPicPr>
          <p:cNvPr id="407565" name="Picture 13" descr="juveni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1519" y="4347744"/>
            <a:ext cx="2209800" cy="1978025"/>
          </a:xfrm>
          <a:prstGeom prst="rect">
            <a:avLst/>
          </a:prstGeom>
          <a:noFill/>
        </p:spPr>
      </p:pic>
      <p:pic>
        <p:nvPicPr>
          <p:cNvPr id="407567" name="Picture 15" descr="adult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4449" y="3947319"/>
            <a:ext cx="2819400" cy="2271713"/>
          </a:xfrm>
          <a:prstGeom prst="rect">
            <a:avLst/>
          </a:prstGeom>
          <a:noFill/>
        </p:spPr>
      </p:pic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1439862" y="1281113"/>
            <a:ext cx="104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Zygote</a:t>
            </a:r>
          </a:p>
        </p:txBody>
      </p:sp>
      <p:sp>
        <p:nvSpPr>
          <p:cNvPr id="407569" name="Text Box 17"/>
          <p:cNvSpPr txBox="1">
            <a:spLocks noChangeArrowheads="1"/>
          </p:cNvSpPr>
          <p:nvPr/>
        </p:nvSpPr>
        <p:spPr bwMode="auto">
          <a:xfrm>
            <a:off x="3962401" y="2743200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Trochophore</a:t>
            </a:r>
          </a:p>
        </p:txBody>
      </p:sp>
      <p:sp>
        <p:nvSpPr>
          <p:cNvPr id="407570" name="Text Box 18"/>
          <p:cNvSpPr txBox="1">
            <a:spLocks noChangeArrowheads="1"/>
          </p:cNvSpPr>
          <p:nvPr/>
        </p:nvSpPr>
        <p:spPr bwMode="auto">
          <a:xfrm>
            <a:off x="8610601" y="9906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Veliger</a:t>
            </a:r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8555039" y="4994275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Spat</a:t>
            </a:r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6216650" y="3810001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Juvenile</a:t>
            </a:r>
          </a:p>
        </p:txBody>
      </p:sp>
      <p:sp>
        <p:nvSpPr>
          <p:cNvPr id="407573" name="Text Box 21"/>
          <p:cNvSpPr txBox="1">
            <a:spLocks noChangeArrowheads="1"/>
          </p:cNvSpPr>
          <p:nvPr/>
        </p:nvSpPr>
        <p:spPr bwMode="auto">
          <a:xfrm>
            <a:off x="1163052" y="5122443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131460899"/>
      </p:ext>
    </p:extLst>
  </p:cSld>
  <p:clrMapOvr>
    <a:masterClrMapping/>
  </p:clrMapOvr>
  <p:transition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16_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768" y="973391"/>
            <a:ext cx="5040561" cy="49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26560" y="476672"/>
            <a:ext cx="8184960" cy="432048"/>
          </a:xfrm>
        </p:spPr>
        <p:txBody>
          <a:bodyPr>
            <a:normAutofit fontScale="90000"/>
          </a:bodyPr>
          <a:lstStyle/>
          <a:p>
            <a:r>
              <a:rPr lang="en-CA" dirty="0"/>
              <a:t>A Pearl Among the Swine</a:t>
            </a:r>
          </a:p>
        </p:txBody>
      </p:sp>
    </p:spTree>
    <p:extLst>
      <p:ext uri="{BB962C8B-B14F-4D97-AF65-F5344CB8AC3E}">
        <p14:creationId xmlns:p14="http://schemas.microsoft.com/office/powerpoint/2010/main" val="2481683664"/>
      </p:ext>
    </p:extLst>
  </p:cSld>
  <p:clrMapOvr>
    <a:masterClrMapping/>
  </p:clrMapOvr>
  <p:transition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118" y="453190"/>
            <a:ext cx="5863388" cy="5201652"/>
          </a:xfrm>
        </p:spPr>
        <p:txBody>
          <a:bodyPr/>
          <a:lstStyle/>
          <a:p>
            <a:pPr eaLnBrk="1" hangingPunct="1"/>
            <a:r>
              <a:rPr lang="en-US" dirty="0"/>
              <a:t>Class </a:t>
            </a:r>
            <a:r>
              <a:rPr lang="en-US" b="1" dirty="0">
                <a:solidFill>
                  <a:srgbClr val="FF0000"/>
                </a:solidFill>
              </a:rPr>
              <a:t>Cephalopoda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dirty="0"/>
              <a:t>Active marine predators </a:t>
            </a:r>
          </a:p>
          <a:p>
            <a:pPr lvl="2" eaLnBrk="1" hangingPunct="1"/>
            <a:r>
              <a:rPr lang="en-US" dirty="0"/>
              <a:t>Foot has evolved into a series of arms equipped with suction cups </a:t>
            </a:r>
          </a:p>
          <a:p>
            <a:pPr lvl="2" eaLnBrk="1" hangingPunct="1"/>
            <a:r>
              <a:rPr lang="en-US" dirty="0"/>
              <a:t>Squids have 10; octopuses, 8; and nautiluses, 80 to 90</a:t>
            </a:r>
          </a:p>
          <a:p>
            <a:pPr lvl="2" eaLnBrk="1" hangingPunct="1"/>
            <a:r>
              <a:rPr lang="en-US" dirty="0"/>
              <a:t>Have highly developed nervous systems</a:t>
            </a:r>
          </a:p>
          <a:p>
            <a:pPr lvl="2" eaLnBrk="1" hangingPunct="1"/>
            <a:r>
              <a:rPr lang="en-US" dirty="0"/>
              <a:t>Exhibit complex patterns of behavior and a high level of intelligence</a:t>
            </a:r>
          </a:p>
        </p:txBody>
      </p:sp>
      <p:pic>
        <p:nvPicPr>
          <p:cNvPr id="4" name="Picture 5" descr="problem_solving_by_c_ph_435">
            <a:extLst>
              <a:ext uri="{FF2B5EF4-FFF2-40B4-BE49-F238E27FC236}">
                <a16:creationId xmlns:a16="http://schemas.microsoft.com/office/drawing/2014/main" id="{C1A37D5B-35FB-A0B5-04A5-B7E59EC5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389"/>
          <a:stretch>
            <a:fillRect/>
          </a:stretch>
        </p:blipFill>
        <p:spPr bwMode="auto">
          <a:xfrm>
            <a:off x="6288506" y="453190"/>
            <a:ext cx="54102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64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D0BB9554-F8B0-459B-8739-9E329DBBB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071" y="449178"/>
            <a:ext cx="8033760" cy="677174"/>
          </a:xfrm>
        </p:spPr>
        <p:txBody>
          <a:bodyPr spcFirstLastPara="1" vert="horz" wrap="square" lIns="100794" tIns="32802" rIns="100794" bIns="50397" anchor="b" anchorCtr="0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Cephalopods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A7A23AE-28D1-437F-B231-AE6A7554D2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048" y="1126352"/>
            <a:ext cx="8470080" cy="4525920"/>
          </a:xfrm>
        </p:spPr>
        <p:txBody>
          <a:bodyPr spcFirstLastPara="1" vert="horz" wrap="square" lIns="201589" tIns="22401" rIns="100794" bIns="50397" numCol="1" anchor="t" anchorCtr="0" compatLnSpc="1">
            <a:prstTxWarp prst="textNoShape">
              <a:avLst/>
            </a:prstTxWarp>
            <a:noAutofit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dirty="0"/>
              <a:t>The name </a:t>
            </a:r>
            <a:r>
              <a:rPr lang="en-US" altLang="en-US" sz="2540" u="sng" dirty="0"/>
              <a:t>cephalopod means head-foot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dirty="0"/>
              <a:t>Their </a:t>
            </a:r>
            <a:r>
              <a:rPr lang="en-US" altLang="en-US" sz="2540" u="sng" dirty="0"/>
              <a:t>body shape is unusual</a:t>
            </a:r>
            <a:r>
              <a:rPr lang="en-US" altLang="en-US" sz="2540" dirty="0"/>
              <a:t> in that the </a:t>
            </a:r>
            <a:r>
              <a:rPr lang="en-US" altLang="en-US" sz="2540" u="sng" dirty="0"/>
              <a:t>head and muscular foot are indistinguishable.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dirty="0"/>
              <a:t>The </a:t>
            </a:r>
            <a:r>
              <a:rPr lang="en-US" altLang="en-US" sz="2540" u="sng" dirty="0"/>
              <a:t>foot of a cephalopod</a:t>
            </a:r>
            <a:r>
              <a:rPr lang="en-US" altLang="en-US" sz="2540" dirty="0"/>
              <a:t> is the </a:t>
            </a:r>
            <a:r>
              <a:rPr lang="en-US" altLang="en-US" sz="2540" b="1" u="sng" dirty="0"/>
              <a:t>funnel</a:t>
            </a:r>
            <a:r>
              <a:rPr lang="en-US" altLang="en-US" sz="2540" dirty="0"/>
              <a:t> for </a:t>
            </a:r>
            <a:r>
              <a:rPr lang="en-US" altLang="en-US" sz="2540" u="sng" dirty="0"/>
              <a:t>expelling water</a:t>
            </a:r>
            <a:r>
              <a:rPr lang="en-US" altLang="en-US" sz="2540" dirty="0"/>
              <a:t> from the mantle cavity; they are able to </a:t>
            </a:r>
            <a:r>
              <a:rPr lang="en-US" altLang="en-US" sz="2540" u="sng" dirty="0"/>
              <a:t>move quickly by jet propulsion.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u="sng" dirty="0"/>
              <a:t>Strong beak-like jaws</a:t>
            </a:r>
            <a:r>
              <a:rPr lang="en-US" altLang="en-US" sz="2540" dirty="0"/>
              <a:t> grasp prey, and the </a:t>
            </a:r>
            <a:r>
              <a:rPr lang="en-US" altLang="en-US" sz="2540" u="sng" dirty="0"/>
              <a:t>radula tears pieces of flesh.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540" u="sng" dirty="0"/>
              <a:t>Octopus and cuttlefish</a:t>
            </a:r>
            <a:r>
              <a:rPr lang="en-US" altLang="en-US" sz="2540" dirty="0"/>
              <a:t> have </a:t>
            </a:r>
            <a:r>
              <a:rPr lang="en-US" altLang="en-US" sz="2540" u="sng" dirty="0"/>
              <a:t>salivary glands</a:t>
            </a:r>
            <a:r>
              <a:rPr lang="en-US" altLang="en-US" sz="2540" dirty="0"/>
              <a:t> that </a:t>
            </a:r>
            <a:r>
              <a:rPr lang="en-US" altLang="en-US" sz="2540" u="sng" dirty="0"/>
              <a:t>secrete venom</a:t>
            </a:r>
            <a:r>
              <a:rPr lang="en-US" altLang="en-US" sz="2540" dirty="0"/>
              <a:t> and </a:t>
            </a:r>
            <a:r>
              <a:rPr lang="en-US" altLang="en-US" sz="2540" u="sng" dirty="0"/>
              <a:t>immobilize prey.</a:t>
            </a:r>
          </a:p>
        </p:txBody>
      </p:sp>
    </p:spTree>
    <p:extLst>
      <p:ext uri="{BB962C8B-B14F-4D97-AF65-F5344CB8AC3E}">
        <p14:creationId xmlns:p14="http://schemas.microsoft.com/office/powerpoint/2010/main" val="3626929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ED61602B-68E1-42DC-838E-FDDB9191E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481" y="502922"/>
            <a:ext cx="8033760" cy="693831"/>
          </a:xfrm>
        </p:spPr>
        <p:txBody>
          <a:bodyPr vert="horz" lIns="100794" tIns="32802" rIns="100794" bIns="50397" anchor="b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Class Cephalopoda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D8CE02E-3E86-4A8B-AD49-8831CBCC17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0481" y="1604521"/>
            <a:ext cx="4014720" cy="4678560"/>
          </a:xfrm>
        </p:spPr>
        <p:txBody>
          <a:bodyPr vert="horz" wrap="square" lIns="201589" tIns="19201" rIns="100794" bIns="50397" numCol="1" anchor="t" anchorCtr="0" compatLnSpc="1">
            <a:prstTxWarp prst="textNoShape">
              <a:avLst/>
            </a:prstTxWarp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/>
              <a:t>Octopus, Squid, Cuttlefish, Nautilus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/>
              <a:t>Shell reduced or completely absent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/>
              <a:t>Head and eyes are well developed</a:t>
            </a:r>
            <a:r>
              <a:rPr lang="en-US" altLang="en-US" sz="2177"/>
              <a:t> with radula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/>
              <a:t>Head with </a:t>
            </a:r>
            <a:r>
              <a:rPr lang="en-US" altLang="en-US" sz="2177" u="sng"/>
              <a:t>arms and tentacles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/>
              <a:t>Well developed brain </a:t>
            </a:r>
            <a:r>
              <a:rPr lang="en-US" altLang="en-US" sz="2177"/>
              <a:t>for an invertebrate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/>
              <a:t>Sexes separate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altLang="en-US" sz="2177" u="sng"/>
              <a:t>Marine predators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21CC5CF6-9E07-405C-928E-5845FE6B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94" y="1253784"/>
            <a:ext cx="4101120" cy="316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4">
            <a:extLst>
              <a:ext uri="{FF2B5EF4-FFF2-40B4-BE49-F238E27FC236}">
                <a16:creationId xmlns:a16="http://schemas.microsoft.com/office/drawing/2014/main" id="{AA3C2F34-8902-456B-A346-25C23EFD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54" y="4745577"/>
            <a:ext cx="2073600" cy="14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5">
            <a:extLst>
              <a:ext uri="{FF2B5EF4-FFF2-40B4-BE49-F238E27FC236}">
                <a16:creationId xmlns:a16="http://schemas.microsoft.com/office/drawing/2014/main" id="{F22C45FE-015C-45D5-989A-401A809F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162" y="4689430"/>
            <a:ext cx="2073600" cy="145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rtl="1">
              <a:buClrTx/>
              <a:buSzTx/>
              <a:defRPr/>
            </a:pPr>
            <a:fld id="{80569334-4905-4453-B1D2-B5083EC010A2}" type="slidenum">
              <a:rPr lang="en-US" sz="14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rtl="1">
                <a:buClrTx/>
                <a:buSzTx/>
                <a:defRPr/>
              </a:pPr>
              <a:t>37</a:t>
            </a:fld>
            <a:endParaRPr lang="en-US" sz="14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536" y="471236"/>
            <a:ext cx="6934201" cy="2183731"/>
          </a:xfrm>
        </p:spPr>
        <p:txBody>
          <a:bodyPr/>
          <a:lstStyle/>
          <a:p>
            <a:pPr eaLnBrk="1" hangingPunct="1"/>
            <a:r>
              <a:rPr lang="en-US" dirty="0"/>
              <a:t>Class </a:t>
            </a:r>
            <a:r>
              <a:rPr lang="en-US" b="1" dirty="0">
                <a:solidFill>
                  <a:srgbClr val="FF0000"/>
                </a:solidFill>
              </a:rPr>
              <a:t>Cephalopoda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-Many have an ink sac and are capable of expelling ink to confuse predators. </a:t>
            </a:r>
          </a:p>
        </p:txBody>
      </p:sp>
      <p:pic>
        <p:nvPicPr>
          <p:cNvPr id="241668" name="Picture 4" descr="INK_DE_1"/>
          <p:cNvPicPr>
            <a:picLocks noChangeAspect="1" noChangeArrowheads="1"/>
          </p:cNvPicPr>
          <p:nvPr/>
        </p:nvPicPr>
        <p:blipFill>
          <a:blip r:embed="rId2" cstate="print"/>
          <a:srcRect t="4893" r="3448" b="4587"/>
          <a:stretch>
            <a:fillRect/>
          </a:stretch>
        </p:blipFill>
        <p:spPr bwMode="auto">
          <a:xfrm>
            <a:off x="6898105" y="501315"/>
            <a:ext cx="481263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481264" y="2596816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	-Octopuses and squids can change color using pouches of pigment called </a:t>
            </a:r>
            <a:r>
              <a:rPr lang="en-US" sz="3200" b="1" dirty="0">
                <a:solidFill>
                  <a:srgbClr val="FF0000"/>
                </a:solidFill>
                <a:latin typeface="Arial"/>
              </a:rPr>
              <a:t>chromatophores.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7909D6-3C62-7F57-2E06-C3D94DBF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5" y="3045994"/>
            <a:ext cx="4964274" cy="334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3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5461A0DE-F259-4AB5-83C7-48C032BF3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407" y="429480"/>
            <a:ext cx="8033760" cy="532795"/>
          </a:xfrm>
        </p:spPr>
        <p:txBody>
          <a:bodyPr spcFirstLastPara="1" vert="horz" wrap="square" lIns="100794" tIns="32802" rIns="100794" bIns="50397" anchor="b" anchorCtr="0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903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Colossal Squid (</a:t>
            </a:r>
            <a:r>
              <a:rPr lang="en-US" sz="2903" i="1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Mesonychoteuthis</a:t>
            </a:r>
            <a:r>
              <a:rPr lang="en-US" sz="2903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 </a:t>
            </a:r>
            <a:r>
              <a:rPr lang="en-US" sz="2903" i="1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hamiltoni</a:t>
            </a:r>
            <a:r>
              <a:rPr lang="en-US" sz="2903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1E095B31-082D-43D6-B10E-236215BA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8" y="1152727"/>
            <a:ext cx="3473280" cy="269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4">
            <a:extLst>
              <a:ext uri="{FF2B5EF4-FFF2-40B4-BE49-F238E27FC236}">
                <a16:creationId xmlns:a16="http://schemas.microsoft.com/office/drawing/2014/main" id="{DE34C487-D609-4F8E-827D-28C9B7698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74" y="962274"/>
            <a:ext cx="3566968" cy="525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8B777C4F-8731-445B-91EB-74EF1E9B1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902" y="393032"/>
            <a:ext cx="8033760" cy="653110"/>
          </a:xfrm>
        </p:spPr>
        <p:txBody>
          <a:bodyPr spcFirstLastPara="1" vert="horz" wrap="square" lIns="100794" tIns="32802" rIns="100794" bIns="50397" anchor="b" anchorCtr="0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Color Changes in Cephalopods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859E3D0-4703-4D31-9B8E-F81DE019E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930" y="1194462"/>
            <a:ext cx="5489733" cy="3803040"/>
          </a:xfrm>
        </p:spPr>
        <p:txBody>
          <a:bodyPr spcFirstLastPara="1" vert="horz" wrap="square" lIns="201589" tIns="19201" rIns="100794" bIns="50397" numCol="1" anchor="t" anchorCtr="0" compatLnSpc="1">
            <a:prstTxWarp prst="textNoShape">
              <a:avLst/>
            </a:prstTxWarp>
            <a:noAutofit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177" dirty="0"/>
              <a:t>There are </a:t>
            </a:r>
            <a:r>
              <a:rPr lang="en-US" altLang="en-US" sz="2177" u="sng" dirty="0"/>
              <a:t>special pigment cells</a:t>
            </a:r>
            <a:r>
              <a:rPr lang="en-US" altLang="en-US" sz="2177" dirty="0"/>
              <a:t> called </a:t>
            </a:r>
            <a:r>
              <a:rPr lang="en-US" altLang="en-US" sz="2177" b="1" u="sng" dirty="0"/>
              <a:t>chromatophores</a:t>
            </a:r>
            <a:r>
              <a:rPr lang="en-US" altLang="en-US" sz="2177" dirty="0"/>
              <a:t> in the skin of </a:t>
            </a:r>
            <a:r>
              <a:rPr lang="en-US" altLang="en-US" sz="2177" u="sng" dirty="0"/>
              <a:t>most cephalopods</a:t>
            </a:r>
            <a:r>
              <a:rPr lang="en-US" altLang="en-US" sz="2177" dirty="0"/>
              <a:t>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177" dirty="0"/>
              <a:t>When these pigment cells </a:t>
            </a:r>
            <a:r>
              <a:rPr lang="en-US" altLang="en-US" sz="2177" u="sng" dirty="0"/>
              <a:t>expand and deep-sea</a:t>
            </a:r>
            <a:r>
              <a:rPr lang="en-US" altLang="en-US" sz="2177" dirty="0"/>
              <a:t> they can </a:t>
            </a:r>
            <a:r>
              <a:rPr lang="en-US" altLang="en-US" sz="2177" u="sng" dirty="0"/>
              <a:t>produce color changes</a:t>
            </a:r>
            <a:r>
              <a:rPr lang="en-US" altLang="en-US" sz="2177" dirty="0"/>
              <a:t> controlled by the nervous system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177" dirty="0"/>
              <a:t>Cephalopods change color for </a:t>
            </a:r>
            <a:r>
              <a:rPr lang="en-US" altLang="en-US" sz="2177" u="sng" dirty="0"/>
              <a:t>camouflage</a:t>
            </a:r>
            <a:r>
              <a:rPr lang="en-US" altLang="en-US" sz="2177" dirty="0"/>
              <a:t>, and to </a:t>
            </a:r>
            <a:r>
              <a:rPr lang="en-US" altLang="en-US" sz="2177" u="sng" dirty="0"/>
              <a:t>communicate</a:t>
            </a:r>
            <a:r>
              <a:rPr lang="en-US" altLang="en-US" sz="2177" dirty="0"/>
              <a:t> with other cephalopods.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177" dirty="0"/>
              <a:t>Many deep- sea squid are </a:t>
            </a:r>
            <a:r>
              <a:rPr lang="en-US" altLang="en-US" sz="2177" u="sng" dirty="0"/>
              <a:t>bioluminescent.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7B8AFC8-0EAA-AD97-B2D4-A30A43E3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70" y="393032"/>
            <a:ext cx="414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507D36C-654F-3E30-684E-7901AB7E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7177"/>
            <a:ext cx="5618070" cy="28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5FC052A1-4763-4255-B008-458DB32CD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906" y="473553"/>
            <a:ext cx="5446610" cy="5967352"/>
          </a:xfrm>
        </p:spPr>
        <p:txBody>
          <a:bodyPr spcFirstLastPara="1" vert="horz" wrap="square" lIns="201589" tIns="22401" rIns="100794" bIns="50397" numCol="1" anchor="t" anchorCtr="0" compatLnSpc="1">
            <a:prstTxWarp prst="textNoShape">
              <a:avLst/>
            </a:prstTxWarp>
            <a:noAutofit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>
                <a:solidFill>
                  <a:schemeClr val="bg2"/>
                </a:solidFill>
              </a:rPr>
              <a:t>Respiration</a:t>
            </a:r>
            <a:r>
              <a:rPr lang="en-US" altLang="en-US" sz="2800" dirty="0">
                <a:solidFill>
                  <a:schemeClr val="bg2"/>
                </a:solidFill>
              </a:rPr>
              <a:t> occurs by </a:t>
            </a:r>
            <a:r>
              <a:rPr lang="en-US" altLang="en-US" sz="2800" u="sng" dirty="0">
                <a:solidFill>
                  <a:schemeClr val="bg2"/>
                </a:solidFill>
              </a:rPr>
              <a:t>gills, lungs</a:t>
            </a:r>
            <a:r>
              <a:rPr lang="en-US" altLang="en-US" sz="2800" dirty="0">
                <a:solidFill>
                  <a:schemeClr val="bg2"/>
                </a:solidFill>
              </a:rPr>
              <a:t>, through the </a:t>
            </a:r>
            <a:r>
              <a:rPr lang="en-US" altLang="en-US" sz="2800" u="sng" dirty="0">
                <a:solidFill>
                  <a:schemeClr val="bg2"/>
                </a:solidFill>
              </a:rPr>
              <a:t>mantle cavity</a:t>
            </a:r>
            <a:r>
              <a:rPr lang="en-US" altLang="en-US" sz="2800" dirty="0">
                <a:solidFill>
                  <a:schemeClr val="bg2"/>
                </a:solidFill>
              </a:rPr>
              <a:t> or through the </a:t>
            </a:r>
            <a:r>
              <a:rPr lang="en-US" altLang="en-US" sz="2800" u="sng" dirty="0">
                <a:solidFill>
                  <a:schemeClr val="bg2"/>
                </a:solidFill>
              </a:rPr>
              <a:t>skin (mantle).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dirty="0">
                <a:solidFill>
                  <a:schemeClr val="bg2"/>
                </a:solidFill>
              </a:rPr>
              <a:t>Usually one or two </a:t>
            </a:r>
            <a:r>
              <a:rPr lang="en-US" altLang="en-US" sz="2800" u="sng" dirty="0">
                <a:solidFill>
                  <a:schemeClr val="bg2"/>
                </a:solidFill>
              </a:rPr>
              <a:t>kidneys</a:t>
            </a:r>
            <a:r>
              <a:rPr lang="en-US" altLang="en-US" sz="2800" dirty="0">
                <a:solidFill>
                  <a:schemeClr val="bg2"/>
                </a:solidFill>
              </a:rPr>
              <a:t> </a:t>
            </a:r>
            <a:r>
              <a:rPr lang="en-US" altLang="en-US" sz="2800" b="1" u="sng" dirty="0">
                <a:solidFill>
                  <a:schemeClr val="bg2"/>
                </a:solidFill>
              </a:rPr>
              <a:t>(metanephridia)</a:t>
            </a:r>
            <a:r>
              <a:rPr lang="en-US" altLang="en-US" sz="2800" dirty="0">
                <a:solidFill>
                  <a:schemeClr val="bg2"/>
                </a:solidFill>
              </a:rPr>
              <a:t> </a:t>
            </a:r>
            <a:r>
              <a:rPr lang="en-US" altLang="en-US" sz="2800" u="sng" dirty="0">
                <a:solidFill>
                  <a:schemeClr val="bg2"/>
                </a:solidFill>
              </a:rPr>
              <a:t>empty into the mantle cavity</a:t>
            </a:r>
            <a:r>
              <a:rPr lang="en-US" altLang="en-US" sz="2800" dirty="0">
                <a:solidFill>
                  <a:schemeClr val="bg2"/>
                </a:solidFill>
              </a:rPr>
              <a:t>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>
                <a:solidFill>
                  <a:schemeClr val="bg2"/>
                </a:solidFill>
              </a:rPr>
              <a:t>Nervous system</a:t>
            </a:r>
            <a:r>
              <a:rPr lang="en-US" altLang="en-US" sz="2800" dirty="0">
                <a:solidFill>
                  <a:schemeClr val="bg2"/>
                </a:solidFill>
              </a:rPr>
              <a:t> of </a:t>
            </a:r>
            <a:r>
              <a:rPr lang="en-US" altLang="en-US" sz="2800" u="sng" dirty="0">
                <a:solidFill>
                  <a:schemeClr val="bg2"/>
                </a:solidFill>
              </a:rPr>
              <a:t>paired cerebral ganglia.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>
                <a:solidFill>
                  <a:schemeClr val="bg2"/>
                </a:solidFill>
              </a:rPr>
              <a:t>Organ systems</a:t>
            </a:r>
            <a:r>
              <a:rPr lang="en-US" altLang="en-US" sz="2800" dirty="0">
                <a:solidFill>
                  <a:schemeClr val="bg2"/>
                </a:solidFill>
              </a:rPr>
              <a:t> are </a:t>
            </a:r>
            <a:r>
              <a:rPr lang="en-US" altLang="en-US" sz="2800" u="sng" dirty="0">
                <a:solidFill>
                  <a:schemeClr val="bg2"/>
                </a:solidFill>
              </a:rPr>
              <a:t>well developed.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/>
              <a:t>Most molluscs</a:t>
            </a:r>
            <a:r>
              <a:rPr lang="en-US" altLang="en-US" sz="2800" dirty="0"/>
              <a:t> have a </a:t>
            </a:r>
            <a:r>
              <a:rPr lang="en-US" altLang="en-US" sz="2800" u="sng" dirty="0"/>
              <a:t>rasping tongue</a:t>
            </a:r>
            <a:r>
              <a:rPr lang="en-US" altLang="en-US" sz="2800" dirty="0"/>
              <a:t> called a </a:t>
            </a:r>
            <a:r>
              <a:rPr lang="en-US" altLang="en-US" sz="2800" b="1" u="sng" dirty="0"/>
              <a:t>radula</a:t>
            </a:r>
            <a:r>
              <a:rPr lang="en-US" altLang="en-US" sz="2800" dirty="0"/>
              <a:t>.</a:t>
            </a:r>
          </a:p>
          <a:p>
            <a:pPr marL="97922" indent="0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800" u="sng" dirty="0"/>
              <a:t>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US" altLang="en-US" sz="2800" u="sng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228107A-3157-7C36-54E5-3647F29B2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726" y="834190"/>
            <a:ext cx="6096528" cy="49992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1" name="Picture 3" descr="16_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7" y="633414"/>
            <a:ext cx="9759365" cy="557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6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1474" y="521368"/>
            <a:ext cx="2606842" cy="651951"/>
          </a:xfrm>
        </p:spPr>
        <p:txBody>
          <a:bodyPr>
            <a:normAutofit fontScale="90000"/>
          </a:bodyPr>
          <a:lstStyle/>
          <a:p>
            <a:r>
              <a:rPr lang="en-CA" dirty="0"/>
              <a:t>Mating</a:t>
            </a:r>
          </a:p>
        </p:txBody>
      </p:sp>
    </p:spTree>
    <p:extLst>
      <p:ext uri="{BB962C8B-B14F-4D97-AF65-F5344CB8AC3E}">
        <p14:creationId xmlns:p14="http://schemas.microsoft.com/office/powerpoint/2010/main" val="2629367179"/>
      </p:ext>
    </p:extLst>
  </p:cSld>
  <p:clrMapOvr>
    <a:masterClrMapping/>
  </p:clrMapOvr>
  <p:transition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3347" y="511174"/>
            <a:ext cx="10972800" cy="604587"/>
          </a:xfrm>
        </p:spPr>
        <p:txBody>
          <a:bodyPr/>
          <a:lstStyle/>
          <a:p>
            <a:r>
              <a:rPr lang="en-US" sz="3200" dirty="0"/>
              <a:t>Direct Development in Cephalopods</a:t>
            </a:r>
          </a:p>
        </p:txBody>
      </p:sp>
      <p:pic>
        <p:nvPicPr>
          <p:cNvPr id="470021" name="Picture 5" descr=" octopus baby magn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948" y="3671276"/>
            <a:ext cx="3200400" cy="2079625"/>
          </a:xfrm>
          <a:prstGeom prst="rect">
            <a:avLst/>
          </a:prstGeom>
          <a:noFill/>
        </p:spPr>
      </p:pic>
      <p:pic>
        <p:nvPicPr>
          <p:cNvPr id="470023" name="Picture 7" descr="unhatched_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340" y="1495425"/>
            <a:ext cx="2362200" cy="1933575"/>
          </a:xfrm>
          <a:prstGeom prst="rect">
            <a:avLst/>
          </a:prstGeom>
          <a:noFill/>
        </p:spPr>
      </p:pic>
      <p:pic>
        <p:nvPicPr>
          <p:cNvPr id="470025" name="Picture 9" descr="newly_hatched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542" y="1439891"/>
            <a:ext cx="2933700" cy="1943100"/>
          </a:xfrm>
          <a:prstGeom prst="rect">
            <a:avLst/>
          </a:prstGeom>
          <a:noFill/>
        </p:spPr>
      </p:pic>
      <p:pic>
        <p:nvPicPr>
          <p:cNvPr id="470027" name="Picture 11" descr="newhatchfi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8244" y="1356421"/>
            <a:ext cx="288607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5800786"/>
      </p:ext>
    </p:extLst>
  </p:cSld>
  <p:clrMapOvr>
    <a:masterClrMapping/>
  </p:clrMapOvr>
  <p:transition>
    <p:push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1082843" y="5017168"/>
            <a:ext cx="8229600" cy="1143000"/>
          </a:xfrm>
        </p:spPr>
        <p:txBody>
          <a:bodyPr/>
          <a:lstStyle/>
          <a:p>
            <a:r>
              <a:rPr lang="en-US" sz="6600" dirty="0">
                <a:solidFill>
                  <a:srgbClr val="000099"/>
                </a:solidFill>
              </a:rPr>
              <a:t>The End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DF2E4689-D8CC-424B-95DD-92BFF4F13DF7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548" name="Picture 4" descr="Tarantula_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884" y="697832"/>
            <a:ext cx="4981073" cy="407761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BE1060A7-FA9C-4896-BFCF-DFE206DC0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650" y="449178"/>
            <a:ext cx="8033760" cy="717279"/>
          </a:xfrm>
        </p:spPr>
        <p:txBody>
          <a:bodyPr spcFirstLastPara="1" vert="horz" wrap="square" lIns="100794" tIns="32802" rIns="100794" bIns="50397" anchor="b" anchorCtr="0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General Molluscs Anatomy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35CB907-0C38-4A21-B1F5-FAB140C8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69" y="1230626"/>
            <a:ext cx="8308484" cy="49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58DF39B-4FB1-45E9-BC31-F08D86730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523" y="382277"/>
            <a:ext cx="8033760" cy="776160"/>
          </a:xfrm>
        </p:spPr>
        <p:txBody>
          <a:bodyPr spcFirstLastPara="1" vert="horz" wrap="square" lIns="100794" tIns="32802" rIns="100794" bIns="50397" anchor="b" anchorCtr="0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Molluscs Anatomy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0281585-5F4F-42D8-AEEE-FA9474CB33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8775" y="1158437"/>
            <a:ext cx="11150701" cy="4409280"/>
          </a:xfrm>
        </p:spPr>
        <p:txBody>
          <a:bodyPr spcFirstLastPara="1" vert="horz" wrap="square" lIns="201589" tIns="19201" rIns="100794" bIns="50397" numCol="1" anchor="t" anchorCtr="0" compatLnSpc="1">
            <a:prstTxWarp prst="textNoShape">
              <a:avLst/>
            </a:prstTxWarp>
            <a:noAutofit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400" dirty="0"/>
              <a:t>The body of a molluscs consists of a </a:t>
            </a:r>
            <a:r>
              <a:rPr lang="en-US" altLang="en-US" sz="2400" b="1" u="sng" dirty="0"/>
              <a:t>head-foot</a:t>
            </a:r>
            <a:r>
              <a:rPr lang="en-US" altLang="en-US" sz="2400" dirty="0"/>
              <a:t> portion, and a </a:t>
            </a:r>
            <a:r>
              <a:rPr lang="en-US" altLang="en-US" sz="2400" b="1" u="sng" dirty="0"/>
              <a:t>visceral mass</a:t>
            </a:r>
            <a:r>
              <a:rPr lang="en-US" altLang="en-US" sz="2400" dirty="0"/>
              <a:t> portion.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head-foot</a:t>
            </a:r>
            <a:r>
              <a:rPr lang="en-US" altLang="en-US" sz="2400" dirty="0"/>
              <a:t> portion of the body consists of a </a:t>
            </a:r>
            <a:r>
              <a:rPr lang="en-US" altLang="en-US" sz="2400" u="sng" dirty="0"/>
              <a:t>head </a:t>
            </a:r>
            <a:r>
              <a:rPr lang="en-US" altLang="en-US" sz="2400" dirty="0"/>
              <a:t>with a </a:t>
            </a:r>
            <a:r>
              <a:rPr lang="en-US" altLang="en-US" sz="2400" u="sng" dirty="0"/>
              <a:t>mouth</a:t>
            </a:r>
            <a:r>
              <a:rPr lang="en-US" altLang="en-US" sz="2400" dirty="0"/>
              <a:t> and </a:t>
            </a:r>
            <a:r>
              <a:rPr lang="en-US" altLang="en-US" sz="2400" u="sng" dirty="0"/>
              <a:t>radula, eyes, tentacles</a:t>
            </a:r>
            <a:r>
              <a:rPr lang="en-US" altLang="en-US" sz="2400" dirty="0"/>
              <a:t>, and the </a:t>
            </a:r>
            <a:r>
              <a:rPr lang="en-US" altLang="en-US" sz="2400" b="1" u="sng" dirty="0"/>
              <a:t>muscular foot </a:t>
            </a:r>
            <a:r>
              <a:rPr lang="en-US" altLang="en-US" sz="2400" dirty="0"/>
              <a:t>(primary organ used for locomotion).</a:t>
            </a:r>
          </a:p>
          <a:p>
            <a:pPr marL="391686" indent="-293764" eaLnBrk="1" hangingPunct="1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visceral mass</a:t>
            </a:r>
            <a:r>
              <a:rPr lang="en-US" altLang="en-US" sz="2400" dirty="0"/>
              <a:t> portion of the body consists of </a:t>
            </a:r>
            <a:r>
              <a:rPr lang="en-US" altLang="en-US" sz="2400" u="sng" dirty="0"/>
              <a:t>digestive, circulatory, respiratory, and reproductive organs</a:t>
            </a:r>
            <a:r>
              <a:rPr lang="en-US" altLang="en-US" sz="2400" dirty="0"/>
              <a:t>.</a:t>
            </a:r>
          </a:p>
          <a:p>
            <a:pPr marL="391686" indent="-293764" eaLnBrk="1" hangingPunct="1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400" dirty="0"/>
              <a:t> The </a:t>
            </a:r>
            <a:r>
              <a:rPr lang="en-US" altLang="en-US" sz="2400" u="sng" dirty="0"/>
              <a:t>visceral mass is contained in</a:t>
            </a:r>
            <a:r>
              <a:rPr lang="en-US" altLang="en-US" sz="2400" dirty="0"/>
              <a:t> the </a:t>
            </a:r>
            <a:r>
              <a:rPr lang="en-US" altLang="en-US" sz="2400" b="1" u="sng" dirty="0"/>
              <a:t>Mantle.</a:t>
            </a:r>
          </a:p>
          <a:p>
            <a:pPr marL="391686" indent="-293764" eaLnBrk="1" hangingPunct="1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400" dirty="0"/>
              <a:t>The </a:t>
            </a:r>
            <a:r>
              <a:rPr lang="en-US" altLang="en-US" sz="2400" u="sng" dirty="0"/>
              <a:t>outer surface of the mantle secretes a</a:t>
            </a:r>
            <a:r>
              <a:rPr lang="en-US" altLang="en-US" sz="2400" dirty="0"/>
              <a:t> </a:t>
            </a:r>
            <a:r>
              <a:rPr lang="en-US" altLang="en-US" sz="2400" b="1" u="sng" dirty="0"/>
              <a:t>shell</a:t>
            </a:r>
            <a:r>
              <a:rPr lang="en-US" altLang="en-US" sz="2400" dirty="0"/>
              <a:t> made of </a:t>
            </a:r>
            <a:r>
              <a:rPr lang="en-US" altLang="en-US" sz="2400" u="sng" dirty="0"/>
              <a:t>calcium carbonate and protein.</a:t>
            </a:r>
          </a:p>
          <a:p>
            <a:pPr marL="391686" indent="-293764" eaLnBrk="1" hangingPunct="1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sz="2400" dirty="0"/>
              <a:t>The </a:t>
            </a:r>
            <a:r>
              <a:rPr lang="en-US" altLang="en-US" sz="2400" b="1" u="sng" dirty="0"/>
              <a:t>Mantle Cavity</a:t>
            </a:r>
            <a:r>
              <a:rPr lang="en-US" altLang="en-US" sz="2400" dirty="0"/>
              <a:t> </a:t>
            </a:r>
            <a:r>
              <a:rPr lang="en-US" altLang="en-US" sz="2400" u="sng" dirty="0"/>
              <a:t>houses respiratory organs like gills or lungs</a:t>
            </a:r>
            <a:r>
              <a:rPr lang="en-US" altLang="en-US" sz="2400" dirty="0"/>
              <a:t>, and it also serves as a respiratory organ itself by exchanging gases. 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sz="2177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en-US" sz="2177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B1B279D7-8F49-4B55-BA3B-2D3DAC7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041" y="505613"/>
            <a:ext cx="8033760" cy="677174"/>
          </a:xfrm>
        </p:spPr>
        <p:txBody>
          <a:bodyPr spcFirstLastPara="1" vert="horz" wrap="square" lIns="100794" tIns="32802" rIns="100794" bIns="50397" anchor="b" anchorCtr="0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Mantle Cavity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C4C0A94-6CB4-4766-8056-65E6881E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17" y="1289084"/>
            <a:ext cx="8315746" cy="451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13DCC3D-45B1-4CB7-B19D-6C79F6FD4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742" y="417405"/>
            <a:ext cx="11208973" cy="4409280"/>
          </a:xfrm>
        </p:spPr>
        <p:txBody>
          <a:bodyPr spcFirstLastPara="1" vert="horz" wrap="square" lIns="201589" tIns="22401" rIns="100794" bIns="50397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4000" dirty="0">
                <a:solidFill>
                  <a:schemeClr val="bg2"/>
                </a:solidFill>
              </a:rPr>
              <a:t>Most molluscs have an </a:t>
            </a:r>
            <a:r>
              <a:rPr lang="en-US" sz="4000" b="1" u="sng" dirty="0">
                <a:solidFill>
                  <a:schemeClr val="bg2"/>
                </a:solidFill>
              </a:rPr>
              <a:t>open circulatory system</a:t>
            </a:r>
            <a:r>
              <a:rPr lang="en-US" sz="4000" dirty="0">
                <a:solidFill>
                  <a:schemeClr val="bg2"/>
                </a:solidFill>
              </a:rPr>
              <a:t> with a </a:t>
            </a:r>
            <a:r>
              <a:rPr lang="en-US" sz="4000" u="sng" dirty="0">
                <a:solidFill>
                  <a:schemeClr val="bg2"/>
                </a:solidFill>
              </a:rPr>
              <a:t>heart, blood vessels, and blood sinuses</a:t>
            </a:r>
            <a:r>
              <a:rPr lang="en-US" sz="4000" dirty="0">
                <a:solidFill>
                  <a:schemeClr val="bg2"/>
                </a:solidFill>
              </a:rPr>
              <a:t> (</a:t>
            </a:r>
            <a:r>
              <a:rPr lang="en-US" sz="4000" u="sng" dirty="0">
                <a:solidFill>
                  <a:schemeClr val="bg2"/>
                </a:solidFill>
              </a:rPr>
              <a:t>cephalopods</a:t>
            </a:r>
            <a:r>
              <a:rPr lang="en-US" sz="4000" dirty="0">
                <a:solidFill>
                  <a:schemeClr val="bg2"/>
                </a:solidFill>
              </a:rPr>
              <a:t> have a </a:t>
            </a:r>
            <a:r>
              <a:rPr lang="en-US" sz="4000" u="sng" dirty="0">
                <a:solidFill>
                  <a:schemeClr val="bg2"/>
                </a:solidFill>
              </a:rPr>
              <a:t>closed circulatory system with a heart, vessels, and capillaries</a:t>
            </a:r>
            <a:r>
              <a:rPr lang="en-US" sz="4000" dirty="0">
                <a:solidFill>
                  <a:schemeClr val="bg2"/>
                </a:solidFill>
              </a:rPr>
              <a:t>).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US" sz="4000" dirty="0">
              <a:solidFill>
                <a:schemeClr val="bg2"/>
              </a:solidFill>
            </a:endParaRPr>
          </a:p>
          <a:p>
            <a:pPr eaLnBrk="1" hangingPunct="1"/>
            <a:r>
              <a:rPr lang="en-US" sz="4000" dirty="0">
                <a:solidFill>
                  <a:srgbClr val="C00000"/>
                </a:solidFill>
              </a:rPr>
              <a:t>Molluscs Reproduction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</a:rPr>
              <a:t>Most mollusks have distinct male and female individuals.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2"/>
                </a:solidFill>
              </a:rPr>
              <a:t>Most engage in external fertilization.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100" dirty="0">
                <a:solidFill>
                  <a:schemeClr val="bg2"/>
                </a:solidFill>
              </a:rPr>
              <a:t>Many aquatic molluscs pass through a </a:t>
            </a:r>
            <a:r>
              <a:rPr lang="en-US" sz="3100" u="sng" dirty="0">
                <a:solidFill>
                  <a:schemeClr val="bg2"/>
                </a:solidFill>
              </a:rPr>
              <a:t>free-swimming larva stage</a:t>
            </a:r>
            <a:r>
              <a:rPr lang="en-US" sz="3100" dirty="0">
                <a:solidFill>
                  <a:schemeClr val="bg2"/>
                </a:solidFill>
              </a:rPr>
              <a:t> called a </a:t>
            </a:r>
            <a:r>
              <a:rPr lang="en-US" sz="3100" b="1" u="sng" dirty="0">
                <a:solidFill>
                  <a:srgbClr val="FF0000"/>
                </a:solidFill>
              </a:rPr>
              <a:t>trochophore</a:t>
            </a:r>
            <a:r>
              <a:rPr lang="en-US" sz="3100" b="1" u="sng" dirty="0">
                <a:solidFill>
                  <a:schemeClr val="bg2"/>
                </a:solidFill>
              </a:rPr>
              <a:t>.</a:t>
            </a:r>
          </a:p>
          <a:p>
            <a:pPr marL="391686" indent="-293764">
              <a:spcBef>
                <a:spcPts val="25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US" sz="3100" u="sng" dirty="0">
                <a:solidFill>
                  <a:schemeClr val="bg2"/>
                </a:solidFill>
              </a:rPr>
              <a:t>In some molluscs</a:t>
            </a:r>
            <a:r>
              <a:rPr lang="en-US" sz="3100" dirty="0">
                <a:solidFill>
                  <a:schemeClr val="bg2"/>
                </a:solidFill>
              </a:rPr>
              <a:t>, like marine snails, tusk shells, and bivalves, the </a:t>
            </a:r>
            <a:r>
              <a:rPr lang="en-US" sz="3100" u="sng" dirty="0">
                <a:solidFill>
                  <a:schemeClr val="bg2"/>
                </a:solidFill>
              </a:rPr>
              <a:t>trochophore develops</a:t>
            </a:r>
            <a:r>
              <a:rPr lang="en-US" sz="3100" dirty="0">
                <a:solidFill>
                  <a:schemeClr val="bg2"/>
                </a:solidFill>
              </a:rPr>
              <a:t> further into </a:t>
            </a:r>
            <a:r>
              <a:rPr lang="en-US" sz="3100" u="sng" dirty="0">
                <a:solidFill>
                  <a:schemeClr val="bg2"/>
                </a:solidFill>
              </a:rPr>
              <a:t>another larva</a:t>
            </a:r>
            <a:r>
              <a:rPr lang="en-US" sz="3100" dirty="0">
                <a:solidFill>
                  <a:schemeClr val="bg2"/>
                </a:solidFill>
              </a:rPr>
              <a:t> stage called a </a:t>
            </a:r>
            <a:r>
              <a:rPr lang="en-US" sz="3100" b="1" u="sng" dirty="0">
                <a:solidFill>
                  <a:srgbClr val="FF0000"/>
                </a:solidFill>
              </a:rPr>
              <a:t>veliger</a:t>
            </a:r>
            <a:r>
              <a:rPr lang="en-US" sz="3100" b="1" u="sng" dirty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6984" y="404664"/>
            <a:ext cx="8183880" cy="576064"/>
          </a:xfrm>
        </p:spPr>
        <p:txBody>
          <a:bodyPr>
            <a:normAutofit/>
          </a:bodyPr>
          <a:lstStyle/>
          <a:p>
            <a:r>
              <a:rPr lang="en-US" sz="3200" dirty="0"/>
              <a:t>Molluscs Reproduction &amp; Development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84" y="1084094"/>
            <a:ext cx="8183880" cy="4536504"/>
          </a:xfrm>
        </p:spPr>
        <p:txBody>
          <a:bodyPr/>
          <a:lstStyle/>
          <a:p>
            <a:r>
              <a:rPr lang="en-US" dirty="0"/>
              <a:t>Indirect development</a:t>
            </a:r>
          </a:p>
          <a:p>
            <a:pPr lvl="1"/>
            <a:r>
              <a:rPr lang="en-US" dirty="0"/>
              <a:t>Larval stages</a:t>
            </a:r>
          </a:p>
          <a:p>
            <a:pPr lvl="1"/>
            <a:r>
              <a:rPr lang="en-US" dirty="0"/>
              <a:t>Trochophore larva</a:t>
            </a:r>
          </a:p>
          <a:p>
            <a:pPr marL="1062990" lvl="2" indent="0">
              <a:buNone/>
            </a:pPr>
            <a:r>
              <a:rPr lang="en-US" dirty="0"/>
              <a:t>Free swimming, ciliated, shell formation begins</a:t>
            </a:r>
          </a:p>
          <a:p>
            <a:pPr lvl="1"/>
            <a:r>
              <a:rPr lang="en-US" dirty="0"/>
              <a:t>Veliger larva</a:t>
            </a:r>
          </a:p>
          <a:p>
            <a:pPr marL="1062990" lvl="2" indent="0">
              <a:buNone/>
            </a:pPr>
            <a:r>
              <a:rPr lang="en-US" dirty="0"/>
              <a:t>Free swimming, ciliated velum forms, </a:t>
            </a:r>
          </a:p>
          <a:p>
            <a:pPr marL="1062990" lvl="2" indent="0">
              <a:buNone/>
            </a:pPr>
            <a:r>
              <a:rPr lang="en-US" dirty="0"/>
              <a:t>Shell/body torsion occurs</a:t>
            </a:r>
          </a:p>
          <a:p>
            <a:pPr lvl="1"/>
            <a:r>
              <a:rPr lang="en-US" dirty="0"/>
              <a:t>Spat</a:t>
            </a:r>
          </a:p>
          <a:p>
            <a:pPr marL="1062990" lvl="2" indent="0">
              <a:buNone/>
            </a:pPr>
            <a:r>
              <a:rPr lang="en-US" dirty="0"/>
              <a:t>Metamorphic form between veliger and juvenile</a:t>
            </a:r>
          </a:p>
          <a:p>
            <a:pPr marL="1062990" lvl="2" indent="0">
              <a:buNone/>
            </a:pPr>
            <a:r>
              <a:rPr lang="en-US" dirty="0"/>
              <a:t>Shell elaborates</a:t>
            </a:r>
          </a:p>
          <a:p>
            <a:pPr lvl="2"/>
            <a:endParaRPr lang="en-US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7D1B40F-176C-752A-74E7-1BA8B771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188" y="692695"/>
            <a:ext cx="3462828" cy="53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770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6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6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6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6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6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6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6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build="p" bldLvl="2"/>
    </p:bldLst>
  </p:timing>
</p:sld>
</file>

<file path=ppt/theme/theme1.xml><?xml version="1.0" encoding="utf-8"?>
<a:theme xmlns:a="http://schemas.openxmlformats.org/drawingml/2006/main" name="CDC OD Light Frame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CC00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CC00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1591</Words>
  <Application>Microsoft Office PowerPoint</Application>
  <PresentationFormat>شاشة عريضة</PresentationFormat>
  <Paragraphs>272</Paragraphs>
  <Slides>42</Slides>
  <Notes>30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42</vt:i4>
      </vt:variant>
    </vt:vector>
  </HeadingPairs>
  <TitlesOfParts>
    <vt:vector size="55" baseType="lpstr">
      <vt:lpstr>Aptos</vt:lpstr>
      <vt:lpstr>Arial</vt:lpstr>
      <vt:lpstr>Arial Rounded MT Bold</vt:lpstr>
      <vt:lpstr>Calibri</vt:lpstr>
      <vt:lpstr>Comic Sans MS</vt:lpstr>
      <vt:lpstr>Constantia</vt:lpstr>
      <vt:lpstr>Courier New</vt:lpstr>
      <vt:lpstr>Garamond</vt:lpstr>
      <vt:lpstr>Times</vt:lpstr>
      <vt:lpstr>Times New Roman</vt:lpstr>
      <vt:lpstr>Wingdings</vt:lpstr>
      <vt:lpstr>CDC OD Light Frame</vt:lpstr>
      <vt:lpstr>Blank Presentation</vt:lpstr>
      <vt:lpstr>عرض تقديمي في PowerPoint</vt:lpstr>
      <vt:lpstr>Phylum Mollusca</vt:lpstr>
      <vt:lpstr>عرض تقديمي في PowerPoint</vt:lpstr>
      <vt:lpstr>عرض تقديمي في PowerPoint</vt:lpstr>
      <vt:lpstr>General Molluscs Anatomy</vt:lpstr>
      <vt:lpstr>Molluscs Anatomy</vt:lpstr>
      <vt:lpstr>Mantle Cavity</vt:lpstr>
      <vt:lpstr>عرض تقديمي في PowerPoint</vt:lpstr>
      <vt:lpstr>Molluscs Reproduction &amp; Development</vt:lpstr>
      <vt:lpstr>Gastropod Veliger Larva</vt:lpstr>
      <vt:lpstr>Ecology of Phylum Mollusca</vt:lpstr>
      <vt:lpstr>Molluscs Taxonomy</vt:lpstr>
      <vt:lpstr>عرض تقديمي في PowerPoint</vt:lpstr>
      <vt:lpstr>عرض تقديمي في PowerPoint</vt:lpstr>
      <vt:lpstr>Class Monoplacophora</vt:lpstr>
      <vt:lpstr>Mollusca: General Characteristics</vt:lpstr>
      <vt:lpstr>Class Monoplacophora</vt:lpstr>
      <vt:lpstr>Class Polyplacophora</vt:lpstr>
      <vt:lpstr>Class Scaphopoda</vt:lpstr>
      <vt:lpstr>Class Gastropoda</vt:lpstr>
      <vt:lpstr>عرض تقديمي في PowerPoint</vt:lpstr>
      <vt:lpstr>عرض تقديمي في PowerPoint</vt:lpstr>
      <vt:lpstr>Class Gastropoda - Torsion</vt:lpstr>
      <vt:lpstr>عرض تقديمي في PowerPoint</vt:lpstr>
      <vt:lpstr>عرض تقديمي في PowerPoint</vt:lpstr>
      <vt:lpstr>Generalized Gastropod Anatomy</vt:lpstr>
      <vt:lpstr>عرض تقديمي في PowerPoint</vt:lpstr>
      <vt:lpstr>عرض تقديمي في PowerPoint</vt:lpstr>
      <vt:lpstr>Bivalve Anatomy (Sagittal)</vt:lpstr>
      <vt:lpstr>Glochidia – Unique Larval Stage of Freshwater Bivalves</vt:lpstr>
      <vt:lpstr>عرض تقديمي في PowerPoint</vt:lpstr>
      <vt:lpstr>عرض تقديمي في PowerPoint</vt:lpstr>
      <vt:lpstr>A Pearl Among the Swine</vt:lpstr>
      <vt:lpstr>عرض تقديمي في PowerPoint</vt:lpstr>
      <vt:lpstr>Cephalopods</vt:lpstr>
      <vt:lpstr>Class Cephalopoda</vt:lpstr>
      <vt:lpstr>عرض تقديمي في PowerPoint</vt:lpstr>
      <vt:lpstr>Colossal Squid (Mesonychoteuthis  hamiltoni)</vt:lpstr>
      <vt:lpstr>Color Changes in Cephalopods</vt:lpstr>
      <vt:lpstr>Mating</vt:lpstr>
      <vt:lpstr>Direct Development in Cephalopods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sabeeh jaid</dc:creator>
  <cp:lastModifiedBy>Dr.Sabeeh AL-Mayah</cp:lastModifiedBy>
  <cp:revision>13</cp:revision>
  <dcterms:created xsi:type="dcterms:W3CDTF">2022-03-07T19:08:50Z</dcterms:created>
  <dcterms:modified xsi:type="dcterms:W3CDTF">2026-04-17T10:55:46Z</dcterms:modified>
</cp:coreProperties>
</file>